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3"/>
  </p:notesMasterIdLst>
  <p:sldIdLst>
    <p:sldId id="327" r:id="rId2"/>
    <p:sldId id="328" r:id="rId3"/>
    <p:sldId id="332" r:id="rId4"/>
    <p:sldId id="333" r:id="rId5"/>
    <p:sldId id="309" r:id="rId6"/>
    <p:sldId id="334" r:id="rId7"/>
    <p:sldId id="335" r:id="rId8"/>
    <p:sldId id="336" r:id="rId9"/>
    <p:sldId id="338" r:id="rId10"/>
    <p:sldId id="337" r:id="rId11"/>
    <p:sldId id="340" r:id="rId12"/>
    <p:sldId id="339"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9" r:id="rId29"/>
    <p:sldId id="360" r:id="rId30"/>
    <p:sldId id="361" r:id="rId31"/>
    <p:sldId id="362" r:id="rId32"/>
    <p:sldId id="363" r:id="rId33"/>
    <p:sldId id="364" r:id="rId34"/>
    <p:sldId id="365" r:id="rId35"/>
    <p:sldId id="356" r:id="rId36"/>
    <p:sldId id="357" r:id="rId37"/>
    <p:sldId id="358" r:id="rId38"/>
    <p:sldId id="323" r:id="rId39"/>
    <p:sldId id="324" r:id="rId40"/>
    <p:sldId id="330" r:id="rId41"/>
    <p:sldId id="33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03" autoAdjust="0"/>
  </p:normalViewPr>
  <p:slideViewPr>
    <p:cSldViewPr>
      <p:cViewPr varScale="1">
        <p:scale>
          <a:sx n="97" d="100"/>
          <a:sy n="97" d="100"/>
        </p:scale>
        <p:origin x="19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5FC21-3D6D-4917-AAD2-22EFE68B8342}" type="datetimeFigureOut">
              <a:rPr lang="en-US" smtClean="0"/>
              <a:pPr/>
              <a:t>7/4/2026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1823F-4CB9-4213-8916-221E3AF06C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1823F-4CB9-4213-8916-221E3AF06C1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6B9B0-8375-BFCC-FC6B-DEF20B447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BD6444-9D40-42F8-BFA0-729EBE0A7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A73026-00A2-F5AD-3EC5-CF4BF3592A2E}"/>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46FB8B23-EE14-8D71-29C6-D47E8411311E}"/>
              </a:ext>
            </a:extLst>
          </p:cNvPr>
          <p:cNvSpPr>
            <a:spLocks noGrp="1"/>
          </p:cNvSpPr>
          <p:nvPr>
            <p:ph type="sldNum" sz="quarter" idx="10"/>
          </p:nvPr>
        </p:nvSpPr>
        <p:spPr/>
        <p:txBody>
          <a:bodyPr/>
          <a:lstStyle/>
          <a:p>
            <a:fld id="{6741823F-4CB9-4213-8916-221E3AF06C16}" type="slidenum">
              <a:rPr lang="en-US" smtClean="0"/>
              <a:pPr/>
              <a:t>11</a:t>
            </a:fld>
            <a:endParaRPr lang="en-US"/>
          </a:p>
        </p:txBody>
      </p:sp>
    </p:spTree>
    <p:extLst>
      <p:ext uri="{BB962C8B-B14F-4D97-AF65-F5344CB8AC3E}">
        <p14:creationId xmlns:p14="http://schemas.microsoft.com/office/powerpoint/2010/main" val="2464262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9FD4E-597B-005D-3BB1-54A2CD42C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35770-CA23-6B70-2668-BD57A71A27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F496CF-BCC6-2CBA-73F4-E9E83F58569F}"/>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578AC7D0-39A4-A5EE-6A2E-84995CF8741B}"/>
              </a:ext>
            </a:extLst>
          </p:cNvPr>
          <p:cNvSpPr>
            <a:spLocks noGrp="1"/>
          </p:cNvSpPr>
          <p:nvPr>
            <p:ph type="sldNum" sz="quarter" idx="10"/>
          </p:nvPr>
        </p:nvSpPr>
        <p:spPr/>
        <p:txBody>
          <a:bodyPr/>
          <a:lstStyle/>
          <a:p>
            <a:fld id="{6741823F-4CB9-4213-8916-221E3AF06C16}" type="slidenum">
              <a:rPr lang="en-US" smtClean="0"/>
              <a:pPr/>
              <a:t>12</a:t>
            </a:fld>
            <a:endParaRPr lang="en-US"/>
          </a:p>
        </p:txBody>
      </p:sp>
    </p:spTree>
    <p:extLst>
      <p:ext uri="{BB962C8B-B14F-4D97-AF65-F5344CB8AC3E}">
        <p14:creationId xmlns:p14="http://schemas.microsoft.com/office/powerpoint/2010/main" val="609133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66B31-E6EB-801F-CC59-3A97B8FF4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D9443-E976-E1D2-3C0D-7E79692788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190F5-1669-8345-FB83-3146B40DD6BA}"/>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3E22C6DE-22DD-156B-EFD8-8582453854AB}"/>
              </a:ext>
            </a:extLst>
          </p:cNvPr>
          <p:cNvSpPr>
            <a:spLocks noGrp="1"/>
          </p:cNvSpPr>
          <p:nvPr>
            <p:ph type="sldNum" sz="quarter" idx="10"/>
          </p:nvPr>
        </p:nvSpPr>
        <p:spPr/>
        <p:txBody>
          <a:bodyPr/>
          <a:lstStyle/>
          <a:p>
            <a:fld id="{6741823F-4CB9-4213-8916-221E3AF06C16}" type="slidenum">
              <a:rPr lang="en-US" smtClean="0"/>
              <a:pPr/>
              <a:t>13</a:t>
            </a:fld>
            <a:endParaRPr lang="en-US"/>
          </a:p>
        </p:txBody>
      </p:sp>
    </p:spTree>
    <p:extLst>
      <p:ext uri="{BB962C8B-B14F-4D97-AF65-F5344CB8AC3E}">
        <p14:creationId xmlns:p14="http://schemas.microsoft.com/office/powerpoint/2010/main" val="429080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7B96F-BA0E-F4A2-7B58-E932F1B80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20384-0385-EFD9-040B-586544F29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17C03-1072-DCF0-8454-264C24497AE9}"/>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1AE93D5A-1450-219E-A37A-7F94355D8AC2}"/>
              </a:ext>
            </a:extLst>
          </p:cNvPr>
          <p:cNvSpPr>
            <a:spLocks noGrp="1"/>
          </p:cNvSpPr>
          <p:nvPr>
            <p:ph type="sldNum" sz="quarter" idx="10"/>
          </p:nvPr>
        </p:nvSpPr>
        <p:spPr/>
        <p:txBody>
          <a:bodyPr/>
          <a:lstStyle/>
          <a:p>
            <a:fld id="{6741823F-4CB9-4213-8916-221E3AF06C16}" type="slidenum">
              <a:rPr lang="en-US" smtClean="0"/>
              <a:pPr/>
              <a:t>14</a:t>
            </a:fld>
            <a:endParaRPr lang="en-US"/>
          </a:p>
        </p:txBody>
      </p:sp>
    </p:spTree>
    <p:extLst>
      <p:ext uri="{BB962C8B-B14F-4D97-AF65-F5344CB8AC3E}">
        <p14:creationId xmlns:p14="http://schemas.microsoft.com/office/powerpoint/2010/main" val="2661403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89012-1A9F-B8CC-3700-E4A4DA162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EB209-53A5-0D04-C773-D258D9B24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046284-59AE-1904-A3CB-9FF5E7092A0C}"/>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4F5AC3B3-FD74-E48F-BF86-675327C07A1A}"/>
              </a:ext>
            </a:extLst>
          </p:cNvPr>
          <p:cNvSpPr>
            <a:spLocks noGrp="1"/>
          </p:cNvSpPr>
          <p:nvPr>
            <p:ph type="sldNum" sz="quarter" idx="10"/>
          </p:nvPr>
        </p:nvSpPr>
        <p:spPr/>
        <p:txBody>
          <a:bodyPr/>
          <a:lstStyle/>
          <a:p>
            <a:fld id="{6741823F-4CB9-4213-8916-221E3AF06C16}" type="slidenum">
              <a:rPr lang="en-US" smtClean="0"/>
              <a:pPr/>
              <a:t>15</a:t>
            </a:fld>
            <a:endParaRPr lang="en-US"/>
          </a:p>
        </p:txBody>
      </p:sp>
    </p:spTree>
    <p:extLst>
      <p:ext uri="{BB962C8B-B14F-4D97-AF65-F5344CB8AC3E}">
        <p14:creationId xmlns:p14="http://schemas.microsoft.com/office/powerpoint/2010/main" val="2870299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2E7C6-DBA8-64E3-8593-FF4DCDAA6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45D09-6E06-714F-9171-29A5B696E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BC74D-6B58-73B8-F707-BE059C082AF3}"/>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025DA912-DB6F-6BAE-65D4-83EA059E89D0}"/>
              </a:ext>
            </a:extLst>
          </p:cNvPr>
          <p:cNvSpPr>
            <a:spLocks noGrp="1"/>
          </p:cNvSpPr>
          <p:nvPr>
            <p:ph type="sldNum" sz="quarter" idx="10"/>
          </p:nvPr>
        </p:nvSpPr>
        <p:spPr/>
        <p:txBody>
          <a:bodyPr/>
          <a:lstStyle/>
          <a:p>
            <a:fld id="{6741823F-4CB9-4213-8916-221E3AF06C16}" type="slidenum">
              <a:rPr lang="en-US" smtClean="0"/>
              <a:pPr/>
              <a:t>16</a:t>
            </a:fld>
            <a:endParaRPr lang="en-US"/>
          </a:p>
        </p:txBody>
      </p:sp>
    </p:spTree>
    <p:extLst>
      <p:ext uri="{BB962C8B-B14F-4D97-AF65-F5344CB8AC3E}">
        <p14:creationId xmlns:p14="http://schemas.microsoft.com/office/powerpoint/2010/main" val="350408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D97E3-D6EE-547E-9B5E-EEB0241B0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FBDA5-5497-F2E0-5D8B-AAD225E8D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A934A-DAC6-7853-FEEB-42543E19C3BA}"/>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0302A12D-5149-CAFB-70BD-A18A53C80A1A}"/>
              </a:ext>
            </a:extLst>
          </p:cNvPr>
          <p:cNvSpPr>
            <a:spLocks noGrp="1"/>
          </p:cNvSpPr>
          <p:nvPr>
            <p:ph type="sldNum" sz="quarter" idx="10"/>
          </p:nvPr>
        </p:nvSpPr>
        <p:spPr/>
        <p:txBody>
          <a:bodyPr/>
          <a:lstStyle/>
          <a:p>
            <a:fld id="{6741823F-4CB9-4213-8916-221E3AF06C16}" type="slidenum">
              <a:rPr lang="en-US" smtClean="0"/>
              <a:pPr/>
              <a:t>17</a:t>
            </a:fld>
            <a:endParaRPr lang="en-US"/>
          </a:p>
        </p:txBody>
      </p:sp>
    </p:spTree>
    <p:extLst>
      <p:ext uri="{BB962C8B-B14F-4D97-AF65-F5344CB8AC3E}">
        <p14:creationId xmlns:p14="http://schemas.microsoft.com/office/powerpoint/2010/main" val="3820502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F1385-9889-065F-2721-348756190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00AE2-7E1B-C6B9-0D96-1624DD359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00E2A-F2AB-575D-AFD7-BAD70F57C719}"/>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D0D0B73E-8BC4-616A-B2CD-465433700CA3}"/>
              </a:ext>
            </a:extLst>
          </p:cNvPr>
          <p:cNvSpPr>
            <a:spLocks noGrp="1"/>
          </p:cNvSpPr>
          <p:nvPr>
            <p:ph type="sldNum" sz="quarter" idx="10"/>
          </p:nvPr>
        </p:nvSpPr>
        <p:spPr/>
        <p:txBody>
          <a:bodyPr/>
          <a:lstStyle/>
          <a:p>
            <a:fld id="{6741823F-4CB9-4213-8916-221E3AF06C16}" type="slidenum">
              <a:rPr lang="en-US" smtClean="0"/>
              <a:pPr/>
              <a:t>18</a:t>
            </a:fld>
            <a:endParaRPr lang="en-US"/>
          </a:p>
        </p:txBody>
      </p:sp>
    </p:spTree>
    <p:extLst>
      <p:ext uri="{BB962C8B-B14F-4D97-AF65-F5344CB8AC3E}">
        <p14:creationId xmlns:p14="http://schemas.microsoft.com/office/powerpoint/2010/main" val="291649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D3AF1-92C6-8BE8-003C-F080FE4C0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0BDDF-EFFE-9287-7900-30D426152D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CA855-E694-3CAA-4822-76E11BD1EAE2}"/>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2B57693A-6115-29AB-AC76-3A218EED5849}"/>
              </a:ext>
            </a:extLst>
          </p:cNvPr>
          <p:cNvSpPr>
            <a:spLocks noGrp="1"/>
          </p:cNvSpPr>
          <p:nvPr>
            <p:ph type="sldNum" sz="quarter" idx="10"/>
          </p:nvPr>
        </p:nvSpPr>
        <p:spPr/>
        <p:txBody>
          <a:bodyPr/>
          <a:lstStyle/>
          <a:p>
            <a:fld id="{6741823F-4CB9-4213-8916-221E3AF06C16}" type="slidenum">
              <a:rPr lang="en-US" smtClean="0"/>
              <a:pPr/>
              <a:t>19</a:t>
            </a:fld>
            <a:endParaRPr lang="en-US"/>
          </a:p>
        </p:txBody>
      </p:sp>
    </p:spTree>
    <p:extLst>
      <p:ext uri="{BB962C8B-B14F-4D97-AF65-F5344CB8AC3E}">
        <p14:creationId xmlns:p14="http://schemas.microsoft.com/office/powerpoint/2010/main" val="3611735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5051E-CFEF-7725-C281-6B17D2874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878DC-37D7-90C2-3DD2-19484BDFB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02FAE-A2EF-0263-E263-9222EBF12F80}"/>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63F6326F-052D-F869-67A7-F3FEC669B7E4}"/>
              </a:ext>
            </a:extLst>
          </p:cNvPr>
          <p:cNvSpPr>
            <a:spLocks noGrp="1"/>
          </p:cNvSpPr>
          <p:nvPr>
            <p:ph type="sldNum" sz="quarter" idx="10"/>
          </p:nvPr>
        </p:nvSpPr>
        <p:spPr/>
        <p:txBody>
          <a:bodyPr/>
          <a:lstStyle/>
          <a:p>
            <a:fld id="{6741823F-4CB9-4213-8916-221E3AF06C16}" type="slidenum">
              <a:rPr lang="en-US" smtClean="0"/>
              <a:pPr/>
              <a:t>20</a:t>
            </a:fld>
            <a:endParaRPr lang="en-US"/>
          </a:p>
        </p:txBody>
      </p:sp>
    </p:spTree>
    <p:extLst>
      <p:ext uri="{BB962C8B-B14F-4D97-AF65-F5344CB8AC3E}">
        <p14:creationId xmlns:p14="http://schemas.microsoft.com/office/powerpoint/2010/main" val="216397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5FEF6-E8FA-4974-4DE9-A6008B989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09781-E87D-8584-EBA9-DD8EDB15C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CE217-EAF4-1866-4909-D94705745208}"/>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C988068-7095-9B03-C812-82331FF93C25}"/>
              </a:ext>
            </a:extLst>
          </p:cNvPr>
          <p:cNvSpPr>
            <a:spLocks noGrp="1"/>
          </p:cNvSpPr>
          <p:nvPr>
            <p:ph type="sldNum" sz="quarter" idx="10"/>
          </p:nvPr>
        </p:nvSpPr>
        <p:spPr/>
        <p:txBody>
          <a:bodyPr/>
          <a:lstStyle/>
          <a:p>
            <a:fld id="{6741823F-4CB9-4213-8916-221E3AF06C16}" type="slidenum">
              <a:rPr lang="en-US" smtClean="0"/>
              <a:pPr/>
              <a:t>3</a:t>
            </a:fld>
            <a:endParaRPr lang="en-US"/>
          </a:p>
        </p:txBody>
      </p:sp>
    </p:spTree>
    <p:extLst>
      <p:ext uri="{BB962C8B-B14F-4D97-AF65-F5344CB8AC3E}">
        <p14:creationId xmlns:p14="http://schemas.microsoft.com/office/powerpoint/2010/main" val="309698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109A2-0DE4-0298-73E8-F5D5A39CA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BEBAC-34A7-3530-8B29-25A8734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538BC-EC79-B1D0-899E-B158CFBC3882}"/>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F0594489-D428-B411-D77E-B73F1A3CD8A3}"/>
              </a:ext>
            </a:extLst>
          </p:cNvPr>
          <p:cNvSpPr>
            <a:spLocks noGrp="1"/>
          </p:cNvSpPr>
          <p:nvPr>
            <p:ph type="sldNum" sz="quarter" idx="10"/>
          </p:nvPr>
        </p:nvSpPr>
        <p:spPr/>
        <p:txBody>
          <a:bodyPr/>
          <a:lstStyle/>
          <a:p>
            <a:fld id="{6741823F-4CB9-4213-8916-221E3AF06C16}" type="slidenum">
              <a:rPr lang="en-US" smtClean="0"/>
              <a:pPr/>
              <a:t>21</a:t>
            </a:fld>
            <a:endParaRPr lang="en-US"/>
          </a:p>
        </p:txBody>
      </p:sp>
    </p:spTree>
    <p:extLst>
      <p:ext uri="{BB962C8B-B14F-4D97-AF65-F5344CB8AC3E}">
        <p14:creationId xmlns:p14="http://schemas.microsoft.com/office/powerpoint/2010/main" val="61663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922C6-BAE7-F34E-57EF-C2C8F4714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50FB6-C233-0AFC-05B5-577C0BD61B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1898E-22EB-B3DE-BA50-0C918A0DA72C}"/>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4FDA551D-4CA8-25EF-7B13-C64E16E19AC3}"/>
              </a:ext>
            </a:extLst>
          </p:cNvPr>
          <p:cNvSpPr>
            <a:spLocks noGrp="1"/>
          </p:cNvSpPr>
          <p:nvPr>
            <p:ph type="sldNum" sz="quarter" idx="10"/>
          </p:nvPr>
        </p:nvSpPr>
        <p:spPr/>
        <p:txBody>
          <a:bodyPr/>
          <a:lstStyle/>
          <a:p>
            <a:fld id="{6741823F-4CB9-4213-8916-221E3AF06C16}" type="slidenum">
              <a:rPr lang="en-US" smtClean="0"/>
              <a:pPr/>
              <a:t>22</a:t>
            </a:fld>
            <a:endParaRPr lang="en-US"/>
          </a:p>
        </p:txBody>
      </p:sp>
    </p:spTree>
    <p:extLst>
      <p:ext uri="{BB962C8B-B14F-4D97-AF65-F5344CB8AC3E}">
        <p14:creationId xmlns:p14="http://schemas.microsoft.com/office/powerpoint/2010/main" val="2418226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37AD9-C185-ADEB-D687-EFAE016B3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326AF9-A1B9-14C4-29B3-66823549F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1D260-D82D-5AE5-8ADB-8C2CB796AA13}"/>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CD104F8C-4FEB-594A-BA69-0F88259DB0C0}"/>
              </a:ext>
            </a:extLst>
          </p:cNvPr>
          <p:cNvSpPr>
            <a:spLocks noGrp="1"/>
          </p:cNvSpPr>
          <p:nvPr>
            <p:ph type="sldNum" sz="quarter" idx="10"/>
          </p:nvPr>
        </p:nvSpPr>
        <p:spPr/>
        <p:txBody>
          <a:bodyPr/>
          <a:lstStyle/>
          <a:p>
            <a:fld id="{6741823F-4CB9-4213-8916-221E3AF06C16}" type="slidenum">
              <a:rPr lang="en-US" smtClean="0"/>
              <a:pPr/>
              <a:t>23</a:t>
            </a:fld>
            <a:endParaRPr lang="en-US"/>
          </a:p>
        </p:txBody>
      </p:sp>
    </p:spTree>
    <p:extLst>
      <p:ext uri="{BB962C8B-B14F-4D97-AF65-F5344CB8AC3E}">
        <p14:creationId xmlns:p14="http://schemas.microsoft.com/office/powerpoint/2010/main" val="1669446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E02D0-BF04-9560-444B-96754F849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ECFBC-1573-0F16-2C72-C6C51366A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1922F-2DE9-626C-DAE5-3CAF2E80B2C5}"/>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EA5265BB-D66F-C1CC-2A74-406179E97DFC}"/>
              </a:ext>
            </a:extLst>
          </p:cNvPr>
          <p:cNvSpPr>
            <a:spLocks noGrp="1"/>
          </p:cNvSpPr>
          <p:nvPr>
            <p:ph type="sldNum" sz="quarter" idx="10"/>
          </p:nvPr>
        </p:nvSpPr>
        <p:spPr/>
        <p:txBody>
          <a:bodyPr/>
          <a:lstStyle/>
          <a:p>
            <a:fld id="{6741823F-4CB9-4213-8916-221E3AF06C16}" type="slidenum">
              <a:rPr lang="en-US" smtClean="0"/>
              <a:pPr/>
              <a:t>24</a:t>
            </a:fld>
            <a:endParaRPr lang="en-US"/>
          </a:p>
        </p:txBody>
      </p:sp>
    </p:spTree>
    <p:extLst>
      <p:ext uri="{BB962C8B-B14F-4D97-AF65-F5344CB8AC3E}">
        <p14:creationId xmlns:p14="http://schemas.microsoft.com/office/powerpoint/2010/main" val="1900904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DF481-6D0C-3C99-A823-1EB205823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57605-139B-E06C-A97A-C9571A439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30BD0-B9D3-7148-179A-89500E091A3B}"/>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859F05A2-5113-2C1B-D2A8-461A7AE77542}"/>
              </a:ext>
            </a:extLst>
          </p:cNvPr>
          <p:cNvSpPr>
            <a:spLocks noGrp="1"/>
          </p:cNvSpPr>
          <p:nvPr>
            <p:ph type="sldNum" sz="quarter" idx="10"/>
          </p:nvPr>
        </p:nvSpPr>
        <p:spPr/>
        <p:txBody>
          <a:bodyPr/>
          <a:lstStyle/>
          <a:p>
            <a:fld id="{6741823F-4CB9-4213-8916-221E3AF06C16}" type="slidenum">
              <a:rPr lang="en-US" smtClean="0"/>
              <a:pPr/>
              <a:t>25</a:t>
            </a:fld>
            <a:endParaRPr lang="en-US"/>
          </a:p>
        </p:txBody>
      </p:sp>
    </p:spTree>
    <p:extLst>
      <p:ext uri="{BB962C8B-B14F-4D97-AF65-F5344CB8AC3E}">
        <p14:creationId xmlns:p14="http://schemas.microsoft.com/office/powerpoint/2010/main" val="238351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2FAF2-6BED-1439-B9EB-F6CEF20A3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5D6C3-D310-1BA8-D6CF-8DFF78A4FD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33C6-8B29-B395-823B-B1675D3259D4}"/>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395C0ED5-D6D8-4E11-750B-4CCFCBC0CE78}"/>
              </a:ext>
            </a:extLst>
          </p:cNvPr>
          <p:cNvSpPr>
            <a:spLocks noGrp="1"/>
          </p:cNvSpPr>
          <p:nvPr>
            <p:ph type="sldNum" sz="quarter" idx="10"/>
          </p:nvPr>
        </p:nvSpPr>
        <p:spPr/>
        <p:txBody>
          <a:bodyPr/>
          <a:lstStyle/>
          <a:p>
            <a:fld id="{6741823F-4CB9-4213-8916-221E3AF06C16}" type="slidenum">
              <a:rPr lang="en-US" smtClean="0"/>
              <a:pPr/>
              <a:t>26</a:t>
            </a:fld>
            <a:endParaRPr lang="en-US"/>
          </a:p>
        </p:txBody>
      </p:sp>
    </p:spTree>
    <p:extLst>
      <p:ext uri="{BB962C8B-B14F-4D97-AF65-F5344CB8AC3E}">
        <p14:creationId xmlns:p14="http://schemas.microsoft.com/office/powerpoint/2010/main" val="2715875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4C918-D470-66F7-115A-01848E91E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A617E-7BBB-4A14-3E5F-6FC6DE64F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C7EC2D-ACB4-4B02-3A1E-B24A868B721F}"/>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AF764C01-08E9-2994-300A-6BEDE43B8E59}"/>
              </a:ext>
            </a:extLst>
          </p:cNvPr>
          <p:cNvSpPr>
            <a:spLocks noGrp="1"/>
          </p:cNvSpPr>
          <p:nvPr>
            <p:ph type="sldNum" sz="quarter" idx="10"/>
          </p:nvPr>
        </p:nvSpPr>
        <p:spPr/>
        <p:txBody>
          <a:bodyPr/>
          <a:lstStyle/>
          <a:p>
            <a:fld id="{6741823F-4CB9-4213-8916-221E3AF06C16}" type="slidenum">
              <a:rPr lang="en-US" smtClean="0"/>
              <a:pPr/>
              <a:t>27</a:t>
            </a:fld>
            <a:endParaRPr lang="en-US"/>
          </a:p>
        </p:txBody>
      </p:sp>
    </p:spTree>
    <p:extLst>
      <p:ext uri="{BB962C8B-B14F-4D97-AF65-F5344CB8AC3E}">
        <p14:creationId xmlns:p14="http://schemas.microsoft.com/office/powerpoint/2010/main" val="741300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85942-0885-3754-08C1-24B759415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B6311-BD0F-EC7A-E18A-2DE1A6770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D9D46-2CC0-D41D-374F-9FE471DB4698}"/>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7E443C57-51DB-F1FF-B61A-1A30B6824C4B}"/>
              </a:ext>
            </a:extLst>
          </p:cNvPr>
          <p:cNvSpPr>
            <a:spLocks noGrp="1"/>
          </p:cNvSpPr>
          <p:nvPr>
            <p:ph type="sldNum" sz="quarter" idx="10"/>
          </p:nvPr>
        </p:nvSpPr>
        <p:spPr/>
        <p:txBody>
          <a:bodyPr/>
          <a:lstStyle/>
          <a:p>
            <a:fld id="{6741823F-4CB9-4213-8916-221E3AF06C16}" type="slidenum">
              <a:rPr lang="en-US" smtClean="0"/>
              <a:pPr/>
              <a:t>28</a:t>
            </a:fld>
            <a:endParaRPr lang="en-US"/>
          </a:p>
        </p:txBody>
      </p:sp>
    </p:spTree>
    <p:extLst>
      <p:ext uri="{BB962C8B-B14F-4D97-AF65-F5344CB8AC3E}">
        <p14:creationId xmlns:p14="http://schemas.microsoft.com/office/powerpoint/2010/main" val="3086447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2A00F-9240-A44C-EDB3-FDC6919F3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7D98D-DBAE-E00B-02E5-0B82CFFE4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73A36-135E-A8AE-5B4A-21DEB1AC5BE6}"/>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C95CAF9D-7D06-2C0B-9563-E1C0EA974E13}"/>
              </a:ext>
            </a:extLst>
          </p:cNvPr>
          <p:cNvSpPr>
            <a:spLocks noGrp="1"/>
          </p:cNvSpPr>
          <p:nvPr>
            <p:ph type="sldNum" sz="quarter" idx="10"/>
          </p:nvPr>
        </p:nvSpPr>
        <p:spPr/>
        <p:txBody>
          <a:bodyPr/>
          <a:lstStyle/>
          <a:p>
            <a:fld id="{6741823F-4CB9-4213-8916-221E3AF06C16}" type="slidenum">
              <a:rPr lang="en-US" smtClean="0"/>
              <a:pPr/>
              <a:t>29</a:t>
            </a:fld>
            <a:endParaRPr lang="en-US"/>
          </a:p>
        </p:txBody>
      </p:sp>
    </p:spTree>
    <p:extLst>
      <p:ext uri="{BB962C8B-B14F-4D97-AF65-F5344CB8AC3E}">
        <p14:creationId xmlns:p14="http://schemas.microsoft.com/office/powerpoint/2010/main" val="2959886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F2B4-6C65-A411-30E5-9F670E622E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E0D95-B81F-5F21-5EE4-F16167292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88DA49-7218-1CD0-B287-4697FC32D6D8}"/>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D82F250A-9133-8AE2-FE71-4C3F0E961ADD}"/>
              </a:ext>
            </a:extLst>
          </p:cNvPr>
          <p:cNvSpPr>
            <a:spLocks noGrp="1"/>
          </p:cNvSpPr>
          <p:nvPr>
            <p:ph type="sldNum" sz="quarter" idx="10"/>
          </p:nvPr>
        </p:nvSpPr>
        <p:spPr/>
        <p:txBody>
          <a:bodyPr/>
          <a:lstStyle/>
          <a:p>
            <a:fld id="{6741823F-4CB9-4213-8916-221E3AF06C16}" type="slidenum">
              <a:rPr lang="en-US" smtClean="0"/>
              <a:pPr/>
              <a:t>30</a:t>
            </a:fld>
            <a:endParaRPr lang="en-US"/>
          </a:p>
        </p:txBody>
      </p:sp>
    </p:spTree>
    <p:extLst>
      <p:ext uri="{BB962C8B-B14F-4D97-AF65-F5344CB8AC3E}">
        <p14:creationId xmlns:p14="http://schemas.microsoft.com/office/powerpoint/2010/main" val="361776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337EA-4BD9-F40A-F16B-1652FDE3B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D6E55-58DB-5F49-184F-18EFF379C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EB4B34-8C60-0FF3-AB0A-AABA22A45258}"/>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AB2852A-8631-2AC7-D317-35EE4A541462}"/>
              </a:ext>
            </a:extLst>
          </p:cNvPr>
          <p:cNvSpPr>
            <a:spLocks noGrp="1"/>
          </p:cNvSpPr>
          <p:nvPr>
            <p:ph type="sldNum" sz="quarter" idx="10"/>
          </p:nvPr>
        </p:nvSpPr>
        <p:spPr/>
        <p:txBody>
          <a:bodyPr/>
          <a:lstStyle/>
          <a:p>
            <a:fld id="{6741823F-4CB9-4213-8916-221E3AF06C16}" type="slidenum">
              <a:rPr lang="en-US" smtClean="0"/>
              <a:pPr/>
              <a:t>4</a:t>
            </a:fld>
            <a:endParaRPr lang="en-US"/>
          </a:p>
        </p:txBody>
      </p:sp>
    </p:spTree>
    <p:extLst>
      <p:ext uri="{BB962C8B-B14F-4D97-AF65-F5344CB8AC3E}">
        <p14:creationId xmlns:p14="http://schemas.microsoft.com/office/powerpoint/2010/main" val="3617298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0C9C4-2D4C-F708-B993-08C00B41D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829B3-20F1-2A42-256E-2FFD10580F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7B1D8-7541-ED27-344C-905B0628B13C}"/>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EBADE6ED-DAC0-7C26-F202-B47ADE362A2F}"/>
              </a:ext>
            </a:extLst>
          </p:cNvPr>
          <p:cNvSpPr>
            <a:spLocks noGrp="1"/>
          </p:cNvSpPr>
          <p:nvPr>
            <p:ph type="sldNum" sz="quarter" idx="10"/>
          </p:nvPr>
        </p:nvSpPr>
        <p:spPr/>
        <p:txBody>
          <a:bodyPr/>
          <a:lstStyle/>
          <a:p>
            <a:fld id="{6741823F-4CB9-4213-8916-221E3AF06C16}" type="slidenum">
              <a:rPr lang="en-US" smtClean="0"/>
              <a:pPr/>
              <a:t>31</a:t>
            </a:fld>
            <a:endParaRPr lang="en-US"/>
          </a:p>
        </p:txBody>
      </p:sp>
    </p:spTree>
    <p:extLst>
      <p:ext uri="{BB962C8B-B14F-4D97-AF65-F5344CB8AC3E}">
        <p14:creationId xmlns:p14="http://schemas.microsoft.com/office/powerpoint/2010/main" val="548459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0A145-E8DF-FE7D-B204-2C7231045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BE667-27F8-3208-4A12-CE75D0DE9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DDEA1-A3EC-0C1D-2F4B-A7844A910969}"/>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B0786BC1-780F-0F38-1DFD-56015E76BEA1}"/>
              </a:ext>
            </a:extLst>
          </p:cNvPr>
          <p:cNvSpPr>
            <a:spLocks noGrp="1"/>
          </p:cNvSpPr>
          <p:nvPr>
            <p:ph type="sldNum" sz="quarter" idx="10"/>
          </p:nvPr>
        </p:nvSpPr>
        <p:spPr/>
        <p:txBody>
          <a:bodyPr/>
          <a:lstStyle/>
          <a:p>
            <a:fld id="{6741823F-4CB9-4213-8916-221E3AF06C16}" type="slidenum">
              <a:rPr lang="en-US" smtClean="0"/>
              <a:pPr/>
              <a:t>32</a:t>
            </a:fld>
            <a:endParaRPr lang="en-US"/>
          </a:p>
        </p:txBody>
      </p:sp>
    </p:spTree>
    <p:extLst>
      <p:ext uri="{BB962C8B-B14F-4D97-AF65-F5344CB8AC3E}">
        <p14:creationId xmlns:p14="http://schemas.microsoft.com/office/powerpoint/2010/main" val="1781579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4CCA8-360B-6246-F6E0-513F04C7C1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FF3DDF-F668-4248-196C-970969B05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CECE27-29F7-FB3A-E2EE-25580334D7D0}"/>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710F8A58-85A2-AE9E-F82F-ED4D01074A6B}"/>
              </a:ext>
            </a:extLst>
          </p:cNvPr>
          <p:cNvSpPr>
            <a:spLocks noGrp="1"/>
          </p:cNvSpPr>
          <p:nvPr>
            <p:ph type="sldNum" sz="quarter" idx="10"/>
          </p:nvPr>
        </p:nvSpPr>
        <p:spPr/>
        <p:txBody>
          <a:bodyPr/>
          <a:lstStyle/>
          <a:p>
            <a:fld id="{6741823F-4CB9-4213-8916-221E3AF06C16}" type="slidenum">
              <a:rPr lang="en-US" smtClean="0"/>
              <a:pPr/>
              <a:t>33</a:t>
            </a:fld>
            <a:endParaRPr lang="en-US"/>
          </a:p>
        </p:txBody>
      </p:sp>
    </p:spTree>
    <p:extLst>
      <p:ext uri="{BB962C8B-B14F-4D97-AF65-F5344CB8AC3E}">
        <p14:creationId xmlns:p14="http://schemas.microsoft.com/office/powerpoint/2010/main" val="4114898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8E16F-7F7C-4015-02DE-2525E4EC7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7C8EC-353D-0E28-8BE2-123B69E7D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3DC7F-515B-D75A-B08E-FBE2460D1852}"/>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9180D08F-6B46-F548-13C1-526C0844957E}"/>
              </a:ext>
            </a:extLst>
          </p:cNvPr>
          <p:cNvSpPr>
            <a:spLocks noGrp="1"/>
          </p:cNvSpPr>
          <p:nvPr>
            <p:ph type="sldNum" sz="quarter" idx="10"/>
          </p:nvPr>
        </p:nvSpPr>
        <p:spPr/>
        <p:txBody>
          <a:bodyPr/>
          <a:lstStyle/>
          <a:p>
            <a:fld id="{6741823F-4CB9-4213-8916-221E3AF06C16}" type="slidenum">
              <a:rPr lang="en-US" smtClean="0"/>
              <a:pPr/>
              <a:t>34</a:t>
            </a:fld>
            <a:endParaRPr lang="en-US"/>
          </a:p>
        </p:txBody>
      </p:sp>
    </p:spTree>
    <p:extLst>
      <p:ext uri="{BB962C8B-B14F-4D97-AF65-F5344CB8AC3E}">
        <p14:creationId xmlns:p14="http://schemas.microsoft.com/office/powerpoint/2010/main" val="1260996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D3FB0-F620-D71C-1E22-D01A9FD51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5E2AC-4457-82F1-C82F-CE7B081BF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1F2EAA-E558-EBBF-1C5A-552A3BCC70BE}"/>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19F77B02-9055-4D17-260A-C07B6F17B39A}"/>
              </a:ext>
            </a:extLst>
          </p:cNvPr>
          <p:cNvSpPr>
            <a:spLocks noGrp="1"/>
          </p:cNvSpPr>
          <p:nvPr>
            <p:ph type="sldNum" sz="quarter" idx="10"/>
          </p:nvPr>
        </p:nvSpPr>
        <p:spPr/>
        <p:txBody>
          <a:bodyPr/>
          <a:lstStyle/>
          <a:p>
            <a:fld id="{6741823F-4CB9-4213-8916-221E3AF06C16}" type="slidenum">
              <a:rPr lang="en-US" smtClean="0"/>
              <a:pPr/>
              <a:t>35</a:t>
            </a:fld>
            <a:endParaRPr lang="en-US"/>
          </a:p>
        </p:txBody>
      </p:sp>
    </p:spTree>
    <p:extLst>
      <p:ext uri="{BB962C8B-B14F-4D97-AF65-F5344CB8AC3E}">
        <p14:creationId xmlns:p14="http://schemas.microsoft.com/office/powerpoint/2010/main" val="3411093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8436C-39EF-A8BA-1EB3-EAA6E3D83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892BF-F8FD-CF5C-3981-E513B20FE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1FAD2-1E2D-3BDD-FB06-9EF235B98F09}"/>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5B95BB41-3237-D05F-D5A3-0938249652E1}"/>
              </a:ext>
            </a:extLst>
          </p:cNvPr>
          <p:cNvSpPr>
            <a:spLocks noGrp="1"/>
          </p:cNvSpPr>
          <p:nvPr>
            <p:ph type="sldNum" sz="quarter" idx="10"/>
          </p:nvPr>
        </p:nvSpPr>
        <p:spPr/>
        <p:txBody>
          <a:bodyPr/>
          <a:lstStyle/>
          <a:p>
            <a:fld id="{6741823F-4CB9-4213-8916-221E3AF06C16}" type="slidenum">
              <a:rPr lang="en-US" smtClean="0"/>
              <a:pPr/>
              <a:t>36</a:t>
            </a:fld>
            <a:endParaRPr lang="en-US"/>
          </a:p>
        </p:txBody>
      </p:sp>
    </p:spTree>
    <p:extLst>
      <p:ext uri="{BB962C8B-B14F-4D97-AF65-F5344CB8AC3E}">
        <p14:creationId xmlns:p14="http://schemas.microsoft.com/office/powerpoint/2010/main" val="1018418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63454-E9D8-867C-B024-6CF8EBCD6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648D6-5167-3908-0AA4-47935D60D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C61708-D027-44AB-250C-1FD108925580}"/>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71D7743D-395E-BE5F-83B2-3DF5ABA9C759}"/>
              </a:ext>
            </a:extLst>
          </p:cNvPr>
          <p:cNvSpPr>
            <a:spLocks noGrp="1"/>
          </p:cNvSpPr>
          <p:nvPr>
            <p:ph type="sldNum" sz="quarter" idx="10"/>
          </p:nvPr>
        </p:nvSpPr>
        <p:spPr/>
        <p:txBody>
          <a:bodyPr/>
          <a:lstStyle/>
          <a:p>
            <a:fld id="{6741823F-4CB9-4213-8916-221E3AF06C16}" type="slidenum">
              <a:rPr lang="en-US" smtClean="0"/>
              <a:pPr/>
              <a:t>37</a:t>
            </a:fld>
            <a:endParaRPr lang="en-US"/>
          </a:p>
        </p:txBody>
      </p:sp>
    </p:spTree>
    <p:extLst>
      <p:ext uri="{BB962C8B-B14F-4D97-AF65-F5344CB8AC3E}">
        <p14:creationId xmlns:p14="http://schemas.microsoft.com/office/powerpoint/2010/main" val="1222177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provide</a:t>
            </a:r>
            <a:r>
              <a:rPr lang="en-US" baseline="0" dirty="0"/>
              <a:t> all these solutions.</a:t>
            </a:r>
            <a:endParaRPr lang="en-US" dirty="0"/>
          </a:p>
        </p:txBody>
      </p:sp>
      <p:sp>
        <p:nvSpPr>
          <p:cNvPr id="4" name="Slide Number Placeholder 3"/>
          <p:cNvSpPr>
            <a:spLocks noGrp="1"/>
          </p:cNvSpPr>
          <p:nvPr>
            <p:ph type="sldNum" sz="quarter" idx="10"/>
          </p:nvPr>
        </p:nvSpPr>
        <p:spPr/>
        <p:txBody>
          <a:bodyPr/>
          <a:lstStyle/>
          <a:p>
            <a:fld id="{6741823F-4CB9-4213-8916-221E3AF06C16}"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1823F-4CB9-4213-8916-221E3AF06C16}"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1823F-4CB9-4213-8916-221E3AF06C16}"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p:cNvSpPr>
            <a:spLocks noGrp="1"/>
          </p:cNvSpPr>
          <p:nvPr>
            <p:ph type="sldNum" sz="quarter" idx="10"/>
          </p:nvPr>
        </p:nvSpPr>
        <p:spPr/>
        <p:txBody>
          <a:bodyPr/>
          <a:lstStyle/>
          <a:p>
            <a:fld id="{6741823F-4CB9-4213-8916-221E3AF06C1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266F6-4EC4-FCF6-6D0B-E23C482A8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FAAFD-F115-F869-1706-5B7CB9998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6BDAAA-4D9C-96F7-705A-8AF3FE156E19}"/>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768969B2-3920-5161-A9B8-7AABB0A8FA49}"/>
              </a:ext>
            </a:extLst>
          </p:cNvPr>
          <p:cNvSpPr>
            <a:spLocks noGrp="1"/>
          </p:cNvSpPr>
          <p:nvPr>
            <p:ph type="sldNum" sz="quarter" idx="10"/>
          </p:nvPr>
        </p:nvSpPr>
        <p:spPr/>
        <p:txBody>
          <a:bodyPr/>
          <a:lstStyle/>
          <a:p>
            <a:fld id="{6741823F-4CB9-4213-8916-221E3AF06C16}" type="slidenum">
              <a:rPr lang="en-US" smtClean="0"/>
              <a:pPr/>
              <a:t>6</a:t>
            </a:fld>
            <a:endParaRPr lang="en-US"/>
          </a:p>
        </p:txBody>
      </p:sp>
    </p:spTree>
    <p:extLst>
      <p:ext uri="{BB962C8B-B14F-4D97-AF65-F5344CB8AC3E}">
        <p14:creationId xmlns:p14="http://schemas.microsoft.com/office/powerpoint/2010/main" val="277691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4D623-2325-49E5-E019-B04050517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2CB83-7743-AF15-570D-23120F19A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CBE98-84AC-7C19-D282-4D6BA9441FAA}"/>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7A13AD26-9C7F-7E01-DBC9-B46837493818}"/>
              </a:ext>
            </a:extLst>
          </p:cNvPr>
          <p:cNvSpPr>
            <a:spLocks noGrp="1"/>
          </p:cNvSpPr>
          <p:nvPr>
            <p:ph type="sldNum" sz="quarter" idx="10"/>
          </p:nvPr>
        </p:nvSpPr>
        <p:spPr/>
        <p:txBody>
          <a:bodyPr/>
          <a:lstStyle/>
          <a:p>
            <a:fld id="{6741823F-4CB9-4213-8916-221E3AF06C16}" type="slidenum">
              <a:rPr lang="en-US" smtClean="0"/>
              <a:pPr/>
              <a:t>7</a:t>
            </a:fld>
            <a:endParaRPr lang="en-US"/>
          </a:p>
        </p:txBody>
      </p:sp>
    </p:spTree>
    <p:extLst>
      <p:ext uri="{BB962C8B-B14F-4D97-AF65-F5344CB8AC3E}">
        <p14:creationId xmlns:p14="http://schemas.microsoft.com/office/powerpoint/2010/main" val="249185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0B7A0-EC9F-AEED-1F99-3D3431083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9DD23-EDE7-4612-5E72-7D5301712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F620EA-CC1B-6BB2-635C-98621059CB16}"/>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D25B2339-D79C-02E9-74D6-EC982CDA3CBE}"/>
              </a:ext>
            </a:extLst>
          </p:cNvPr>
          <p:cNvSpPr>
            <a:spLocks noGrp="1"/>
          </p:cNvSpPr>
          <p:nvPr>
            <p:ph type="sldNum" sz="quarter" idx="10"/>
          </p:nvPr>
        </p:nvSpPr>
        <p:spPr/>
        <p:txBody>
          <a:bodyPr/>
          <a:lstStyle/>
          <a:p>
            <a:fld id="{6741823F-4CB9-4213-8916-221E3AF06C16}" type="slidenum">
              <a:rPr lang="en-US" smtClean="0"/>
              <a:pPr/>
              <a:t>8</a:t>
            </a:fld>
            <a:endParaRPr lang="en-US"/>
          </a:p>
        </p:txBody>
      </p:sp>
    </p:spTree>
    <p:extLst>
      <p:ext uri="{BB962C8B-B14F-4D97-AF65-F5344CB8AC3E}">
        <p14:creationId xmlns:p14="http://schemas.microsoft.com/office/powerpoint/2010/main" val="1364522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53563-3B22-1873-2663-C8F258726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0C1EE-C2F3-352C-B23D-6265414AD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ABF55-F165-2C82-0BD5-2EF10D16A8DE}"/>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2D394F2F-C0D2-9CAD-B194-95C6084B7A70}"/>
              </a:ext>
            </a:extLst>
          </p:cNvPr>
          <p:cNvSpPr>
            <a:spLocks noGrp="1"/>
          </p:cNvSpPr>
          <p:nvPr>
            <p:ph type="sldNum" sz="quarter" idx="10"/>
          </p:nvPr>
        </p:nvSpPr>
        <p:spPr/>
        <p:txBody>
          <a:bodyPr/>
          <a:lstStyle/>
          <a:p>
            <a:fld id="{6741823F-4CB9-4213-8916-221E3AF06C16}" type="slidenum">
              <a:rPr lang="en-US" smtClean="0"/>
              <a:pPr/>
              <a:t>9</a:t>
            </a:fld>
            <a:endParaRPr lang="en-US"/>
          </a:p>
        </p:txBody>
      </p:sp>
    </p:spTree>
    <p:extLst>
      <p:ext uri="{BB962C8B-B14F-4D97-AF65-F5344CB8AC3E}">
        <p14:creationId xmlns:p14="http://schemas.microsoft.com/office/powerpoint/2010/main" val="392024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F79F3-EACF-E354-65A9-9496175D6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ABA5A-8991-0FEF-C648-E10EF8CED6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C3823-A5D6-45D7-E970-CCEB807B4D21}"/>
              </a:ext>
            </a:extLst>
          </p:cNvPr>
          <p:cNvSpPr>
            <a:spLocks noGrp="1"/>
          </p:cNvSpPr>
          <p:nvPr>
            <p:ph type="body" idx="1"/>
          </p:nvPr>
        </p:nvSpPr>
        <p:spPr/>
        <p:txBody>
          <a:bodyPr>
            <a:normAutofit/>
          </a:bodyPr>
          <a:lstStyle/>
          <a:p>
            <a:r>
              <a:rPr lang="en-US" dirty="0"/>
              <a:t>So there is no</a:t>
            </a:r>
            <a:r>
              <a:rPr lang="en-US" baseline="0" dirty="0"/>
              <a:t> single solution….</a:t>
            </a:r>
            <a:endParaRPr lang="en-US" dirty="0"/>
          </a:p>
        </p:txBody>
      </p:sp>
      <p:sp>
        <p:nvSpPr>
          <p:cNvPr id="4" name="Slide Number Placeholder 3">
            <a:extLst>
              <a:ext uri="{FF2B5EF4-FFF2-40B4-BE49-F238E27FC236}">
                <a16:creationId xmlns:a16="http://schemas.microsoft.com/office/drawing/2014/main" id="{C1AF2013-AF46-E499-BEDB-63A25720DB85}"/>
              </a:ext>
            </a:extLst>
          </p:cNvPr>
          <p:cNvSpPr>
            <a:spLocks noGrp="1"/>
          </p:cNvSpPr>
          <p:nvPr>
            <p:ph type="sldNum" sz="quarter" idx="10"/>
          </p:nvPr>
        </p:nvSpPr>
        <p:spPr/>
        <p:txBody>
          <a:bodyPr/>
          <a:lstStyle/>
          <a:p>
            <a:fld id="{6741823F-4CB9-4213-8916-221E3AF06C16}" type="slidenum">
              <a:rPr lang="en-US" smtClean="0"/>
              <a:pPr/>
              <a:t>10</a:t>
            </a:fld>
            <a:endParaRPr lang="en-US"/>
          </a:p>
        </p:txBody>
      </p:sp>
    </p:spTree>
    <p:extLst>
      <p:ext uri="{BB962C8B-B14F-4D97-AF65-F5344CB8AC3E}">
        <p14:creationId xmlns:p14="http://schemas.microsoft.com/office/powerpoint/2010/main" val="221033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AB9E0D-E6CF-469C-B5BA-94650127EBEC}" type="datetime1">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D0CE0-447F-47A5-9CD5-FC7FA53E1BB3}" type="datetime1">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BEFE6-AE23-4543-9B79-E37FB868DFB3}" type="datetime1">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639762"/>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477000"/>
            <a:ext cx="2133600" cy="244475"/>
          </a:xfrm>
        </p:spPr>
        <p:style>
          <a:lnRef idx="2">
            <a:schemeClr val="accent1">
              <a:shade val="50000"/>
            </a:schemeClr>
          </a:lnRef>
          <a:fillRef idx="1">
            <a:schemeClr val="accent1"/>
          </a:fillRef>
          <a:effectRef idx="0">
            <a:schemeClr val="accent1"/>
          </a:effectRef>
          <a:fontRef idx="none"/>
        </p:style>
        <p:txBody>
          <a:bodyPr/>
          <a:lstStyle>
            <a:lvl1pPr>
              <a:defRPr>
                <a:solidFill>
                  <a:schemeClr val="bg1"/>
                </a:solidFill>
              </a:defRPr>
            </a:lvl1pPr>
          </a:lstStyle>
          <a:p>
            <a:fld id="{CF8F5863-5E10-4B99-B8C7-099074FD7FF8}" type="datetime1">
              <a:rPr lang="en-US" smtClean="0"/>
              <a:pPr/>
              <a:t>7/4/2026</a:t>
            </a:fld>
            <a:endParaRPr lang="en-US"/>
          </a:p>
        </p:txBody>
      </p:sp>
      <p:sp>
        <p:nvSpPr>
          <p:cNvPr id="5" name="Footer Placeholder 4"/>
          <p:cNvSpPr>
            <a:spLocks noGrp="1"/>
          </p:cNvSpPr>
          <p:nvPr>
            <p:ph type="ftr" sz="quarter" idx="11"/>
          </p:nvPr>
        </p:nvSpPr>
        <p:spPr>
          <a:xfrm>
            <a:off x="3124200" y="6477000"/>
            <a:ext cx="2895600" cy="244475"/>
          </a:xfrm>
        </p:spPr>
        <p:style>
          <a:lnRef idx="2">
            <a:schemeClr val="accent1">
              <a:shade val="50000"/>
            </a:schemeClr>
          </a:lnRef>
          <a:fillRef idx="1">
            <a:schemeClr val="accent1"/>
          </a:fillRef>
          <a:effectRef idx="0">
            <a:schemeClr val="accent1"/>
          </a:effectRef>
          <a:fontRef idx="none"/>
        </p:style>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6553200" y="6477000"/>
            <a:ext cx="2133600" cy="244475"/>
          </a:xfrm>
        </p:spPr>
        <p:style>
          <a:lnRef idx="2">
            <a:schemeClr val="accent1">
              <a:shade val="50000"/>
            </a:schemeClr>
          </a:lnRef>
          <a:fillRef idx="1">
            <a:schemeClr val="accent1"/>
          </a:fillRef>
          <a:effectRef idx="0">
            <a:schemeClr val="accent1"/>
          </a:effectRef>
          <a:fontRef idx="none"/>
        </p:style>
        <p:txBody>
          <a:bodyPr/>
          <a:lstStyle>
            <a:lvl1pPr>
              <a:defRPr>
                <a:solidFill>
                  <a:schemeClr val="bg1"/>
                </a:solidFill>
              </a:defRPr>
            </a:lvl1pPr>
          </a:lstStyle>
          <a:p>
            <a:fld id="{B6F15528-21DE-4FAA-801E-634DDDAF4B2B}" type="slidenum">
              <a:rPr lang="en-US" smtClean="0"/>
              <a:pPr/>
              <a:t>‹#›</a:t>
            </a:fld>
            <a:endParaRPr lang="en-US"/>
          </a:p>
        </p:txBody>
      </p:sp>
      <p:pic>
        <p:nvPicPr>
          <p:cNvPr id="7" name="Picture 2" descr="C:\Already Archived\MSI Main\WebSite\MSI Website - 201104\MSI New Logo Samples\finalfiles - trademark\logo_hi_res.png"/>
          <p:cNvPicPr>
            <a:picLocks noChangeAspect="1" noChangeArrowheads="1"/>
          </p:cNvPicPr>
          <p:nvPr/>
        </p:nvPicPr>
        <p:blipFill>
          <a:blip r:embed="rId2" cstate="print"/>
          <a:srcRect/>
          <a:stretch>
            <a:fillRect/>
          </a:stretch>
        </p:blipFill>
        <p:spPr bwMode="auto">
          <a:xfrm>
            <a:off x="457200" y="304800"/>
            <a:ext cx="1219199" cy="647700"/>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BF9D02-82DF-4362-8C98-FCE6E7ABA5B4}" type="datetime1">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3677EB-1EE9-4C24-A870-F7E380668EB6}" type="datetime1">
              <a:rPr lang="en-US" smtClean="0"/>
              <a:pPr/>
              <a:t>7/4/2026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D5037A-90DF-4205-8BFB-D0CA7E124753}" type="datetime1">
              <a:rPr lang="en-US" smtClean="0"/>
              <a:pPr/>
              <a:t>7/4/2026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2717A9-D758-44F1-9470-9DAB47B1CE80}" type="datetime1">
              <a:rPr lang="en-US" smtClean="0"/>
              <a:pPr/>
              <a:t>7/4/2026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AC447-FDE7-4690-A859-3694C2F7ED45}" type="datetime1">
              <a:rPr lang="en-US" smtClean="0"/>
              <a:pPr/>
              <a:t>7/4/2026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2B3C2D-4A13-4366-906D-D5B3C5D67895}" type="datetime1">
              <a:rPr lang="en-US" smtClean="0"/>
              <a:pPr/>
              <a:t>7/4/2026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2DAA4-68CE-404F-AA9B-13A722938B7E}" type="datetime1">
              <a:rPr lang="en-US" smtClean="0"/>
              <a:pPr/>
              <a:t>7/4/2026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0DC6-5211-4D57-A336-E29D44E97429}" type="datetime1">
              <a:rPr lang="en-US" smtClean="0"/>
              <a:pPr/>
              <a:t>7/4/2026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mauli.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3A%2F%2Fmauli.com%2Fassets%2Fdocs%2Fmsiflp%2F1%2520-%2520Sample%2520-%2520Flight%2520Data%2520Detail%2520Load.xls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3A%2F%2Fmauli.com%2Fassets%2Fdocs%2Fmsiflp%2F3%2520-%2520Sample%2520-%2520LeasebackTransactions%2520Data%2520Load.xlsx" TargetMode="External"/><Relationship Id="rId4" Type="http://schemas.openxmlformats.org/officeDocument/2006/relationships/hyperlink" Target="https%3A%2F%2Fmauli.com%2Fassets%2Fdocs%2Fmsiflp%2F2%2520-%2520Sample%2520-%2520Expense%2520Data%2520Detail%2520Load.xls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Info@mauli.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868362"/>
          </a:xfrm>
        </p:spPr>
        <p:txBody>
          <a:bodyPr>
            <a:normAutofit/>
          </a:bodyPr>
          <a:lstStyle/>
          <a:p>
            <a:r>
              <a:rPr lang="en-US" dirty="0"/>
              <a:t>Flight Leaseback Pro</a:t>
            </a:r>
          </a:p>
        </p:txBody>
      </p:sp>
      <p:sp>
        <p:nvSpPr>
          <p:cNvPr id="3" name="Content Placeholder 2"/>
          <p:cNvSpPr>
            <a:spLocks noGrp="1"/>
          </p:cNvSpPr>
          <p:nvPr>
            <p:ph idx="1"/>
          </p:nvPr>
        </p:nvSpPr>
        <p:spPr>
          <a:xfrm>
            <a:off x="457200" y="1371600"/>
            <a:ext cx="8229600" cy="4876800"/>
          </a:xfrm>
        </p:spPr>
        <p:txBody>
          <a:bodyPr>
            <a:normAutofit fontScale="92500" lnSpcReduction="20000"/>
          </a:bodyPr>
          <a:lstStyle/>
          <a:p>
            <a:pPr algn="ctr">
              <a:buNone/>
            </a:pPr>
            <a:r>
              <a:rPr lang="en-US" dirty="0"/>
              <a:t>Aircraft Leaseback Management Software</a:t>
            </a:r>
          </a:p>
          <a:p>
            <a:pPr algn="ctr">
              <a:buNone/>
            </a:pPr>
            <a:r>
              <a:rPr lang="en-US" dirty="0"/>
              <a:t>Built specifically for Flight Schools</a:t>
            </a:r>
          </a:p>
          <a:p>
            <a:pPr algn="ctr">
              <a:buNone/>
            </a:pPr>
            <a:r>
              <a:rPr lang="en-US" dirty="0"/>
              <a:t>By Mauli Systems, Inc.</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sz="2000" dirty="0"/>
              <a:t>By Kashyap Shukla</a:t>
            </a:r>
          </a:p>
          <a:p>
            <a:pPr>
              <a:buNone/>
            </a:pPr>
            <a:r>
              <a:rPr lang="en-US" sz="2000" dirty="0"/>
              <a:t>Principal Consultant, OCP</a:t>
            </a:r>
          </a:p>
          <a:p>
            <a:pPr>
              <a:buNone/>
            </a:pPr>
            <a:r>
              <a:rPr lang="en-US" sz="2000" dirty="0"/>
              <a:t>Mauli Systems, Inc.</a:t>
            </a:r>
          </a:p>
          <a:p>
            <a:pPr>
              <a:buNone/>
            </a:pPr>
            <a:r>
              <a:rPr lang="en-US" sz="2000" dirty="0">
                <a:hlinkClick r:id="rId2"/>
              </a:rPr>
              <a:t>www.mauli.com</a:t>
            </a:r>
            <a:r>
              <a:rPr lang="en-US" sz="2000" dirty="0"/>
              <a:t> </a:t>
            </a:r>
          </a:p>
        </p:txBody>
      </p:sp>
      <p:pic>
        <p:nvPicPr>
          <p:cNvPr id="5" name="Picture 2"/>
          <p:cNvPicPr>
            <a:picLocks noChangeAspect="1" noChangeArrowheads="1"/>
          </p:cNvPicPr>
          <p:nvPr/>
        </p:nvPicPr>
        <p:blipFill>
          <a:blip r:embed="rId3" cstate="print"/>
          <a:srcRect/>
          <a:stretch>
            <a:fillRect/>
          </a:stretch>
        </p:blipFill>
        <p:spPr bwMode="auto">
          <a:xfrm>
            <a:off x="2743200" y="4419600"/>
            <a:ext cx="2590800" cy="4572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727DE-65F7-4F40-067C-2F45A92328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A53BE-E588-2958-6072-DA5DE0AAD728}"/>
              </a:ext>
            </a:extLst>
          </p:cNvPr>
          <p:cNvSpPr>
            <a:spLocks noGrp="1"/>
          </p:cNvSpPr>
          <p:nvPr>
            <p:ph type="title"/>
          </p:nvPr>
        </p:nvSpPr>
        <p:spPr/>
        <p:txBody>
          <a:bodyPr>
            <a:normAutofit fontScale="90000"/>
          </a:bodyPr>
          <a:lstStyle/>
          <a:p>
            <a:r>
              <a:rPr lang="en-US" dirty="0"/>
              <a:t>Flight Leaseback Pro - Aircraft Detail</a:t>
            </a:r>
          </a:p>
        </p:txBody>
      </p:sp>
      <p:sp>
        <p:nvSpPr>
          <p:cNvPr id="11" name="TextBox 10">
            <a:extLst>
              <a:ext uri="{FF2B5EF4-FFF2-40B4-BE49-F238E27FC236}">
                <a16:creationId xmlns:a16="http://schemas.microsoft.com/office/drawing/2014/main" id="{439D99CB-0108-D6BD-155F-E8B2A60B428E}"/>
              </a:ext>
            </a:extLst>
          </p:cNvPr>
          <p:cNvSpPr txBox="1"/>
          <p:nvPr/>
        </p:nvSpPr>
        <p:spPr>
          <a:xfrm>
            <a:off x="340849" y="4326162"/>
            <a:ext cx="8424526" cy="1477328"/>
          </a:xfrm>
          <a:prstGeom prst="rect">
            <a:avLst/>
          </a:prstGeom>
          <a:noFill/>
        </p:spPr>
        <p:txBody>
          <a:bodyPr wrap="square">
            <a:spAutoFit/>
          </a:bodyPr>
          <a:lstStyle/>
          <a:p>
            <a:r>
              <a:rPr lang="en-US" sz="1800" dirty="0"/>
              <a:t>Note: Need to configure aircraft periodic fees, such as rent, hangar/tiedown rent, fuel surcharge (if any applies for specific timeframe), Marketing fee and sales tax %. </a:t>
            </a:r>
          </a:p>
          <a:p>
            <a:endParaRPr lang="en-US" dirty="0"/>
          </a:p>
          <a:p>
            <a:r>
              <a:rPr lang="en-US" dirty="0"/>
              <a:t>These are periodic fees, which can change within the accounting period, where you just need to enter another entry with new effective date.</a:t>
            </a:r>
          </a:p>
        </p:txBody>
      </p:sp>
      <p:pic>
        <p:nvPicPr>
          <p:cNvPr id="7" name="Content Placeholder 6">
            <a:extLst>
              <a:ext uri="{FF2B5EF4-FFF2-40B4-BE49-F238E27FC236}">
                <a16:creationId xmlns:a16="http://schemas.microsoft.com/office/drawing/2014/main" id="{ABAE4C0E-F949-53B0-16D7-8D6911BA5C5C}"/>
              </a:ext>
            </a:extLst>
          </p:cNvPr>
          <p:cNvPicPr>
            <a:picLocks noGrp="1" noChangeAspect="1"/>
          </p:cNvPicPr>
          <p:nvPr>
            <p:ph idx="1"/>
          </p:nvPr>
        </p:nvPicPr>
        <p:blipFill>
          <a:blip r:embed="rId3"/>
          <a:stretch>
            <a:fillRect/>
          </a:stretch>
        </p:blipFill>
        <p:spPr>
          <a:xfrm>
            <a:off x="419425" y="1066800"/>
            <a:ext cx="8267375" cy="2743200"/>
          </a:xfrm>
          <a:prstGeom prst="rect">
            <a:avLst/>
          </a:prstGeom>
        </p:spPr>
      </p:pic>
    </p:spTree>
    <p:extLst>
      <p:ext uri="{BB962C8B-B14F-4D97-AF65-F5344CB8AC3E}">
        <p14:creationId xmlns:p14="http://schemas.microsoft.com/office/powerpoint/2010/main" val="3234537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FA450-1955-A541-A44B-8E82329AF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A7D4A-5A55-49C7-ED35-AF3C4B6B3002}"/>
              </a:ext>
            </a:extLst>
          </p:cNvPr>
          <p:cNvSpPr>
            <a:spLocks noGrp="1"/>
          </p:cNvSpPr>
          <p:nvPr>
            <p:ph type="title"/>
          </p:nvPr>
        </p:nvSpPr>
        <p:spPr/>
        <p:txBody>
          <a:bodyPr>
            <a:normAutofit fontScale="90000"/>
          </a:bodyPr>
          <a:lstStyle/>
          <a:p>
            <a:r>
              <a:rPr lang="en-US" dirty="0"/>
              <a:t>Flight Leaseback Pro - Aircraft Detail</a:t>
            </a:r>
          </a:p>
        </p:txBody>
      </p:sp>
      <p:sp>
        <p:nvSpPr>
          <p:cNvPr id="11" name="TextBox 10">
            <a:extLst>
              <a:ext uri="{FF2B5EF4-FFF2-40B4-BE49-F238E27FC236}">
                <a16:creationId xmlns:a16="http://schemas.microsoft.com/office/drawing/2014/main" id="{D5B7B26D-9D92-222E-77A8-2CE7933BAF4E}"/>
              </a:ext>
            </a:extLst>
          </p:cNvPr>
          <p:cNvSpPr txBox="1"/>
          <p:nvPr/>
        </p:nvSpPr>
        <p:spPr>
          <a:xfrm>
            <a:off x="457200" y="4919603"/>
            <a:ext cx="8424526" cy="923330"/>
          </a:xfrm>
          <a:prstGeom prst="rect">
            <a:avLst/>
          </a:prstGeom>
          <a:noFill/>
        </p:spPr>
        <p:txBody>
          <a:bodyPr wrap="square">
            <a:spAutoFit/>
          </a:bodyPr>
          <a:lstStyle/>
          <a:p>
            <a:r>
              <a:rPr lang="en-US" sz="1800" dirty="0"/>
              <a:t>Note: Aircraft Revenues Tab displays summary of accounting numbers per month as a primary report. All such interactive reports can be customized and saved for future use by end user. </a:t>
            </a:r>
            <a:endParaRPr lang="en-US" dirty="0"/>
          </a:p>
        </p:txBody>
      </p:sp>
      <p:pic>
        <p:nvPicPr>
          <p:cNvPr id="6" name="Picture 5">
            <a:extLst>
              <a:ext uri="{FF2B5EF4-FFF2-40B4-BE49-F238E27FC236}">
                <a16:creationId xmlns:a16="http://schemas.microsoft.com/office/drawing/2014/main" id="{B7E902BD-1B2D-8CDA-8EED-1575C5131A9E}"/>
              </a:ext>
            </a:extLst>
          </p:cNvPr>
          <p:cNvPicPr>
            <a:picLocks noChangeAspect="1"/>
          </p:cNvPicPr>
          <p:nvPr/>
        </p:nvPicPr>
        <p:blipFill>
          <a:blip r:embed="rId3"/>
          <a:stretch>
            <a:fillRect/>
          </a:stretch>
        </p:blipFill>
        <p:spPr>
          <a:xfrm>
            <a:off x="403123" y="1143000"/>
            <a:ext cx="8283677" cy="3026209"/>
          </a:xfrm>
          <a:prstGeom prst="rect">
            <a:avLst/>
          </a:prstGeom>
        </p:spPr>
      </p:pic>
    </p:spTree>
    <p:extLst>
      <p:ext uri="{BB962C8B-B14F-4D97-AF65-F5344CB8AC3E}">
        <p14:creationId xmlns:p14="http://schemas.microsoft.com/office/powerpoint/2010/main" val="4257021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B5B35-5A69-E43B-3D3F-9E2BAE7F4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E648E5-2FE6-75E4-BC6E-AB3BBC0CAFB0}"/>
              </a:ext>
            </a:extLst>
          </p:cNvPr>
          <p:cNvSpPr>
            <a:spLocks noGrp="1"/>
          </p:cNvSpPr>
          <p:nvPr>
            <p:ph type="title"/>
          </p:nvPr>
        </p:nvSpPr>
        <p:spPr/>
        <p:txBody>
          <a:bodyPr>
            <a:normAutofit fontScale="90000"/>
          </a:bodyPr>
          <a:lstStyle/>
          <a:p>
            <a:r>
              <a:rPr lang="en-US" dirty="0"/>
              <a:t>Flight Leaseback Pro - Aircraft Detail</a:t>
            </a:r>
          </a:p>
        </p:txBody>
      </p:sp>
      <p:sp>
        <p:nvSpPr>
          <p:cNvPr id="11" name="TextBox 10">
            <a:extLst>
              <a:ext uri="{FF2B5EF4-FFF2-40B4-BE49-F238E27FC236}">
                <a16:creationId xmlns:a16="http://schemas.microsoft.com/office/drawing/2014/main" id="{E9CF87A0-121D-5DF7-9735-446835978E11}"/>
              </a:ext>
            </a:extLst>
          </p:cNvPr>
          <p:cNvSpPr txBox="1"/>
          <p:nvPr/>
        </p:nvSpPr>
        <p:spPr>
          <a:xfrm>
            <a:off x="262274" y="5105400"/>
            <a:ext cx="8424526" cy="923330"/>
          </a:xfrm>
          <a:prstGeom prst="rect">
            <a:avLst/>
          </a:prstGeom>
          <a:noFill/>
        </p:spPr>
        <p:txBody>
          <a:bodyPr wrap="square">
            <a:spAutoFit/>
          </a:bodyPr>
          <a:lstStyle/>
          <a:p>
            <a:r>
              <a:rPr lang="en-US" sz="1800" dirty="0"/>
              <a:t>Note: You can change primary report to the detail report, which displays each flight information and corresponding calculated number based on the logic. When data is uploaded, it removes the client's name for privacy reason. </a:t>
            </a:r>
            <a:endParaRPr lang="en-US" dirty="0"/>
          </a:p>
        </p:txBody>
      </p:sp>
      <p:pic>
        <p:nvPicPr>
          <p:cNvPr id="6" name="Picture 5">
            <a:extLst>
              <a:ext uri="{FF2B5EF4-FFF2-40B4-BE49-F238E27FC236}">
                <a16:creationId xmlns:a16="http://schemas.microsoft.com/office/drawing/2014/main" id="{A8B230BF-7BD4-A322-E234-A063BB2D3FB2}"/>
              </a:ext>
            </a:extLst>
          </p:cNvPr>
          <p:cNvPicPr>
            <a:picLocks noChangeAspect="1"/>
          </p:cNvPicPr>
          <p:nvPr/>
        </p:nvPicPr>
        <p:blipFill>
          <a:blip r:embed="rId3"/>
          <a:stretch>
            <a:fillRect/>
          </a:stretch>
        </p:blipFill>
        <p:spPr>
          <a:xfrm>
            <a:off x="457200" y="1182601"/>
            <a:ext cx="8229600" cy="3919248"/>
          </a:xfrm>
          <a:prstGeom prst="rect">
            <a:avLst/>
          </a:prstGeom>
        </p:spPr>
      </p:pic>
    </p:spTree>
    <p:extLst>
      <p:ext uri="{BB962C8B-B14F-4D97-AF65-F5344CB8AC3E}">
        <p14:creationId xmlns:p14="http://schemas.microsoft.com/office/powerpoint/2010/main" val="6954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45180-9747-7D00-4600-3D78C5980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1FA87-5A85-8CAF-BD1B-FB2C718D7069}"/>
              </a:ext>
            </a:extLst>
          </p:cNvPr>
          <p:cNvSpPr>
            <a:spLocks noGrp="1"/>
          </p:cNvSpPr>
          <p:nvPr>
            <p:ph type="title"/>
          </p:nvPr>
        </p:nvSpPr>
        <p:spPr/>
        <p:txBody>
          <a:bodyPr>
            <a:normAutofit fontScale="90000"/>
          </a:bodyPr>
          <a:lstStyle/>
          <a:p>
            <a:r>
              <a:rPr lang="en-US" dirty="0"/>
              <a:t>Flight Leaseback Pro - Aircraft Detail</a:t>
            </a:r>
          </a:p>
        </p:txBody>
      </p:sp>
      <p:sp>
        <p:nvSpPr>
          <p:cNvPr id="11" name="TextBox 10">
            <a:extLst>
              <a:ext uri="{FF2B5EF4-FFF2-40B4-BE49-F238E27FC236}">
                <a16:creationId xmlns:a16="http://schemas.microsoft.com/office/drawing/2014/main" id="{636A804B-7C32-C642-8C4B-6E21E93AE6A7}"/>
              </a:ext>
            </a:extLst>
          </p:cNvPr>
          <p:cNvSpPr txBox="1"/>
          <p:nvPr/>
        </p:nvSpPr>
        <p:spPr>
          <a:xfrm>
            <a:off x="533400" y="1027668"/>
            <a:ext cx="8424526" cy="369332"/>
          </a:xfrm>
          <a:prstGeom prst="rect">
            <a:avLst/>
          </a:prstGeom>
          <a:noFill/>
        </p:spPr>
        <p:txBody>
          <a:bodyPr wrap="square">
            <a:spAutoFit/>
          </a:bodyPr>
          <a:lstStyle/>
          <a:p>
            <a:pPr algn="ctr"/>
            <a:r>
              <a:rPr lang="en-US" sz="1800" dirty="0"/>
              <a:t>Logic to calculate the numbers:</a:t>
            </a:r>
            <a:endParaRPr lang="en-US" dirty="0"/>
          </a:p>
        </p:txBody>
      </p:sp>
      <p:graphicFrame>
        <p:nvGraphicFramePr>
          <p:cNvPr id="3" name="Table 2">
            <a:extLst>
              <a:ext uri="{FF2B5EF4-FFF2-40B4-BE49-F238E27FC236}">
                <a16:creationId xmlns:a16="http://schemas.microsoft.com/office/drawing/2014/main" id="{32F0E694-CBF4-67AC-E7C4-F52ACD73A79F}"/>
              </a:ext>
            </a:extLst>
          </p:cNvPr>
          <p:cNvGraphicFramePr>
            <a:graphicFrameLocks noGrp="1"/>
          </p:cNvGraphicFramePr>
          <p:nvPr>
            <p:extLst>
              <p:ext uri="{D42A27DB-BD31-4B8C-83A1-F6EECF244321}">
                <p14:modId xmlns:p14="http://schemas.microsoft.com/office/powerpoint/2010/main" val="124127858"/>
              </p:ext>
            </p:extLst>
          </p:nvPr>
        </p:nvGraphicFramePr>
        <p:xfrm>
          <a:off x="533400" y="1143000"/>
          <a:ext cx="8153400" cy="5635661"/>
        </p:xfrm>
        <a:graphic>
          <a:graphicData uri="http://schemas.openxmlformats.org/drawingml/2006/table">
            <a:tbl>
              <a:tblPr firstRow="1" bandRow="1">
                <a:tableStyleId>{5C22544A-7EE6-4342-B048-85BDC9FD1C3A}</a:tableStyleId>
              </a:tblPr>
              <a:tblGrid>
                <a:gridCol w="2159261">
                  <a:extLst>
                    <a:ext uri="{9D8B030D-6E8A-4147-A177-3AD203B41FA5}">
                      <a16:colId xmlns:a16="http://schemas.microsoft.com/office/drawing/2014/main" val="655943493"/>
                    </a:ext>
                  </a:extLst>
                </a:gridCol>
                <a:gridCol w="1991187">
                  <a:extLst>
                    <a:ext uri="{9D8B030D-6E8A-4147-A177-3AD203B41FA5}">
                      <a16:colId xmlns:a16="http://schemas.microsoft.com/office/drawing/2014/main" val="3734615375"/>
                    </a:ext>
                  </a:extLst>
                </a:gridCol>
                <a:gridCol w="4002952">
                  <a:extLst>
                    <a:ext uri="{9D8B030D-6E8A-4147-A177-3AD203B41FA5}">
                      <a16:colId xmlns:a16="http://schemas.microsoft.com/office/drawing/2014/main" val="1557839626"/>
                    </a:ext>
                  </a:extLst>
                </a:gridCol>
              </a:tblGrid>
              <a:tr h="426216">
                <a:tc>
                  <a:txBody>
                    <a:bodyPr/>
                    <a:lstStyle/>
                    <a:p>
                      <a:r>
                        <a:rPr lang="en-US" sz="1050" dirty="0"/>
                        <a:t>Output Number</a:t>
                      </a:r>
                    </a:p>
                  </a:txBody>
                  <a:tcPr/>
                </a:tc>
                <a:tc>
                  <a:txBody>
                    <a:bodyPr/>
                    <a:lstStyle/>
                    <a:p>
                      <a:r>
                        <a:rPr lang="en-US" sz="1050" dirty="0"/>
                        <a:t>Sum of</a:t>
                      </a:r>
                    </a:p>
                  </a:txBody>
                  <a:tcPr/>
                </a:tc>
                <a:tc>
                  <a:txBody>
                    <a:bodyPr/>
                    <a:lstStyle/>
                    <a:p>
                      <a:r>
                        <a:rPr lang="en-US" sz="1050" dirty="0"/>
                        <a:t>When</a:t>
                      </a:r>
                    </a:p>
                  </a:txBody>
                  <a:tcPr/>
                </a:tc>
                <a:extLst>
                  <a:ext uri="{0D108BD9-81ED-4DB2-BD59-A6C34878D82A}">
                    <a16:rowId xmlns:a16="http://schemas.microsoft.com/office/drawing/2014/main" val="1729918658"/>
                  </a:ext>
                </a:extLst>
              </a:tr>
              <a:tr h="317674">
                <a:tc>
                  <a:txBody>
                    <a:bodyPr/>
                    <a:lstStyle/>
                    <a:p>
                      <a:r>
                        <a:rPr lang="en-US" sz="1050" dirty="0"/>
                        <a:t>Flight Hour</a:t>
                      </a:r>
                    </a:p>
                  </a:txBody>
                  <a:tcPr/>
                </a:tc>
                <a:tc>
                  <a:txBody>
                    <a:bodyPr/>
                    <a:lstStyle/>
                    <a:p>
                      <a:r>
                        <a:rPr lang="en-US" sz="1050" dirty="0"/>
                        <a:t>Hobbs Total</a:t>
                      </a:r>
                    </a:p>
                  </a:txBody>
                  <a:tcPr/>
                </a:tc>
                <a:tc>
                  <a:txBody>
                    <a:bodyPr/>
                    <a:lstStyle/>
                    <a:p>
                      <a:endParaRPr lang="en-US" sz="1050"/>
                    </a:p>
                  </a:txBody>
                  <a:tcPr/>
                </a:tc>
                <a:extLst>
                  <a:ext uri="{0D108BD9-81ED-4DB2-BD59-A6C34878D82A}">
                    <a16:rowId xmlns:a16="http://schemas.microsoft.com/office/drawing/2014/main" val="3432579185"/>
                  </a:ext>
                </a:extLst>
              </a:tr>
              <a:tr h="316499">
                <a:tc>
                  <a:txBody>
                    <a:bodyPr/>
                    <a:lstStyle/>
                    <a:p>
                      <a:r>
                        <a:rPr lang="en-US" sz="1050" dirty="0"/>
                        <a:t>Non-Revenue Hours</a:t>
                      </a:r>
                    </a:p>
                  </a:txBody>
                  <a:tcPr/>
                </a:tc>
                <a:tc>
                  <a:txBody>
                    <a:bodyPr/>
                    <a:lstStyle/>
                    <a:p>
                      <a:r>
                        <a:rPr lang="en-US" sz="1050" dirty="0"/>
                        <a:t>Hobbs Total</a:t>
                      </a:r>
                    </a:p>
                  </a:txBody>
                  <a:tcPr/>
                </a:tc>
                <a:tc>
                  <a:txBody>
                    <a:bodyPr/>
                    <a:lstStyle/>
                    <a:p>
                      <a:r>
                        <a:rPr lang="en-US" sz="1050" dirty="0"/>
                        <a:t>Activity Type is like ‘Non-Revenue%’</a:t>
                      </a:r>
                    </a:p>
                  </a:txBody>
                  <a:tcPr/>
                </a:tc>
                <a:extLst>
                  <a:ext uri="{0D108BD9-81ED-4DB2-BD59-A6C34878D82A}">
                    <a16:rowId xmlns:a16="http://schemas.microsoft.com/office/drawing/2014/main" val="2962100786"/>
                  </a:ext>
                </a:extLst>
              </a:tr>
              <a:tr h="316499">
                <a:tc>
                  <a:txBody>
                    <a:bodyPr/>
                    <a:lstStyle/>
                    <a:p>
                      <a:r>
                        <a:rPr lang="en-US" sz="1050" dirty="0"/>
                        <a:t>Revenue Hours</a:t>
                      </a:r>
                    </a:p>
                  </a:txBody>
                  <a:tcPr/>
                </a:tc>
                <a:tc>
                  <a:txBody>
                    <a:bodyPr/>
                    <a:lstStyle/>
                    <a:p>
                      <a:r>
                        <a:rPr lang="en-US" sz="1050" dirty="0"/>
                        <a:t>Hobbs Total</a:t>
                      </a:r>
                    </a:p>
                  </a:txBody>
                  <a:tcPr/>
                </a:tc>
                <a:tc>
                  <a:txBody>
                    <a:bodyPr/>
                    <a:lstStyle/>
                    <a:p>
                      <a:r>
                        <a:rPr lang="en-US" sz="1050" dirty="0"/>
                        <a:t>Activity Type is not like ‘Non-Revenue%’</a:t>
                      </a:r>
                    </a:p>
                  </a:txBody>
                  <a:tcPr/>
                </a:tc>
                <a:extLst>
                  <a:ext uri="{0D108BD9-81ED-4DB2-BD59-A6C34878D82A}">
                    <a16:rowId xmlns:a16="http://schemas.microsoft.com/office/drawing/2014/main" val="1935031007"/>
                  </a:ext>
                </a:extLst>
              </a:tr>
              <a:tr h="316499">
                <a:tc>
                  <a:txBody>
                    <a:bodyPr/>
                    <a:lstStyle/>
                    <a:p>
                      <a:r>
                        <a:rPr lang="en-US" sz="1050" dirty="0"/>
                        <a:t>Revenue Amount</a:t>
                      </a:r>
                    </a:p>
                  </a:txBody>
                  <a:tcPr/>
                </a:tc>
                <a:tc>
                  <a:txBody>
                    <a:bodyPr/>
                    <a:lstStyle/>
                    <a:p>
                      <a:r>
                        <a:rPr lang="en-US" sz="1050" dirty="0"/>
                        <a:t>Hobbs Total * Rent</a:t>
                      </a:r>
                    </a:p>
                  </a:txBody>
                  <a:tcPr/>
                </a:tc>
                <a:tc>
                  <a:txBody>
                    <a:bodyPr/>
                    <a:lstStyle/>
                    <a:p>
                      <a:r>
                        <a:rPr lang="en-US" sz="1050" dirty="0"/>
                        <a:t>Activity Type is not like ‘Non-Revenue%’</a:t>
                      </a:r>
                    </a:p>
                  </a:txBody>
                  <a:tcPr/>
                </a:tc>
                <a:extLst>
                  <a:ext uri="{0D108BD9-81ED-4DB2-BD59-A6C34878D82A}">
                    <a16:rowId xmlns:a16="http://schemas.microsoft.com/office/drawing/2014/main" val="3524029214"/>
                  </a:ext>
                </a:extLst>
              </a:tr>
              <a:tr h="427273">
                <a:tc>
                  <a:txBody>
                    <a:bodyPr/>
                    <a:lstStyle/>
                    <a:p>
                      <a:r>
                        <a:rPr lang="en-US" sz="1050" dirty="0"/>
                        <a:t>Owner flown Hours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Hobbs Total</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Activity Type is like ‘Owner Instruction%’</a:t>
                      </a:r>
                    </a:p>
                  </a:txBody>
                  <a:tcPr/>
                </a:tc>
                <a:extLst>
                  <a:ext uri="{0D108BD9-81ED-4DB2-BD59-A6C34878D82A}">
                    <a16:rowId xmlns:a16="http://schemas.microsoft.com/office/drawing/2014/main" val="3093575973"/>
                  </a:ext>
                </a:extLst>
              </a:tr>
              <a:tr h="427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Owner flown Revenue Amount</a:t>
                      </a:r>
                    </a:p>
                    <a:p>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Hobbs Total * Rent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Activity Type is like ‘Owner Instruction%’</a:t>
                      </a:r>
                    </a:p>
                  </a:txBody>
                  <a:tcPr/>
                </a:tc>
                <a:extLst>
                  <a:ext uri="{0D108BD9-81ED-4DB2-BD59-A6C34878D82A}">
                    <a16:rowId xmlns:a16="http://schemas.microsoft.com/office/drawing/2014/main" val="2752725065"/>
                  </a:ext>
                </a:extLst>
              </a:tr>
              <a:tr h="427273">
                <a:tc>
                  <a:txBody>
                    <a:bodyPr/>
                    <a:lstStyle/>
                    <a:p>
                      <a:r>
                        <a:rPr lang="en-US" sz="1050" dirty="0"/>
                        <a:t>Fuel Surcharge Hours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Hobbs Total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Activity Type is like ‘Instruction Flight%’ OR ‘Private Pilot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p>
                  </a:txBody>
                  <a:tcPr/>
                </a:tc>
                <a:extLst>
                  <a:ext uri="{0D108BD9-81ED-4DB2-BD59-A6C34878D82A}">
                    <a16:rowId xmlns:a16="http://schemas.microsoft.com/office/drawing/2014/main" val="183964911"/>
                  </a:ext>
                </a:extLst>
              </a:tr>
              <a:tr h="371886">
                <a:tc>
                  <a:txBody>
                    <a:bodyPr/>
                    <a:lstStyle/>
                    <a:p>
                      <a:r>
                        <a:rPr lang="en-US" sz="1050" dirty="0"/>
                        <a:t>Fuel Surcharge Amount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Hobbs Total * Fuel Surcharge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Activity Type is like ‘Instruction Flight%’ OR ‘Private Pilot Training%’</a:t>
                      </a:r>
                    </a:p>
                  </a:txBody>
                  <a:tcPr/>
                </a:tc>
                <a:extLst>
                  <a:ext uri="{0D108BD9-81ED-4DB2-BD59-A6C34878D82A}">
                    <a16:rowId xmlns:a16="http://schemas.microsoft.com/office/drawing/2014/main" val="4212207301"/>
                  </a:ext>
                </a:extLst>
              </a:tr>
              <a:tr h="340236">
                <a:tc>
                  <a:txBody>
                    <a:bodyPr/>
                    <a:lstStyle/>
                    <a:p>
                      <a:r>
                        <a:rPr lang="en-US" sz="1050" dirty="0"/>
                        <a:t>Taxable Hours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Hobbs Total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Instructor Name is null</a:t>
                      </a:r>
                    </a:p>
                  </a:txBody>
                  <a:tcPr/>
                </a:tc>
                <a:extLst>
                  <a:ext uri="{0D108BD9-81ED-4DB2-BD59-A6C34878D82A}">
                    <a16:rowId xmlns:a16="http://schemas.microsoft.com/office/drawing/2014/main" val="1532034932"/>
                  </a:ext>
                </a:extLst>
              </a:tr>
              <a:tr h="316499">
                <a:tc>
                  <a:txBody>
                    <a:bodyPr/>
                    <a:lstStyle/>
                    <a:p>
                      <a:r>
                        <a:rPr lang="en-US" sz="1050" dirty="0"/>
                        <a:t>Taxable Amount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Hobbs Total * Rent * Sales Tax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Instructor Name is null</a:t>
                      </a:r>
                    </a:p>
                  </a:txBody>
                  <a:tcPr/>
                </a:tc>
                <a:extLst>
                  <a:ext uri="{0D108BD9-81ED-4DB2-BD59-A6C34878D82A}">
                    <a16:rowId xmlns:a16="http://schemas.microsoft.com/office/drawing/2014/main" val="2793863294"/>
                  </a:ext>
                </a:extLst>
              </a:tr>
              <a:tr h="759597">
                <a:tc>
                  <a:txBody>
                    <a:bodyPr/>
                    <a:lstStyle/>
                    <a:p>
                      <a:r>
                        <a:rPr lang="en-US" sz="1050" dirty="0"/>
                        <a:t>Revenues to Calculate Marketing Fee</a:t>
                      </a:r>
                    </a:p>
                  </a:txBody>
                  <a:tcPr/>
                </a:tc>
                <a:tc>
                  <a:txBody>
                    <a:bodyPr/>
                    <a:lstStyle/>
                    <a:p>
                      <a:r>
                        <a:rPr lang="en-US" sz="1050" dirty="0"/>
                        <a:t>Hobbs Total * Rent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Activity Type is not like ‘Non-Revenue%’ (Activity Type is not like ‘Owner Instruction%’, when owner use is not included in the calculation)</a:t>
                      </a:r>
                    </a:p>
                    <a:p>
                      <a:endParaRPr lang="en-US" sz="1050" dirty="0"/>
                    </a:p>
                  </a:txBody>
                  <a:tcPr/>
                </a:tc>
                <a:extLst>
                  <a:ext uri="{0D108BD9-81ED-4DB2-BD59-A6C34878D82A}">
                    <a16:rowId xmlns:a16="http://schemas.microsoft.com/office/drawing/2014/main" val="734641046"/>
                  </a:ext>
                </a:extLst>
              </a:tr>
              <a:tr h="593435">
                <a:tc>
                  <a:txBody>
                    <a:bodyPr/>
                    <a:lstStyle/>
                    <a:p>
                      <a:r>
                        <a:rPr lang="en-US" sz="1050" dirty="0"/>
                        <a:t>Marketing Fee</a:t>
                      </a:r>
                    </a:p>
                  </a:txBody>
                  <a:tcPr/>
                </a:tc>
                <a:tc>
                  <a:txBody>
                    <a:bodyPr/>
                    <a:lstStyle/>
                    <a:p>
                      <a:r>
                        <a:rPr lang="en-US" sz="1050" dirty="0"/>
                        <a:t>Hobbs Total * Rent * Marketing Fee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Activity Type is not like ‘Non-Revenue%’ (Activity Type is not like ‘Owner Instruction%’, when owner use is not included in the calculation)</a:t>
                      </a:r>
                    </a:p>
                  </a:txBody>
                  <a:tcPr/>
                </a:tc>
                <a:extLst>
                  <a:ext uri="{0D108BD9-81ED-4DB2-BD59-A6C34878D82A}">
                    <a16:rowId xmlns:a16="http://schemas.microsoft.com/office/drawing/2014/main" val="2552261091"/>
                  </a:ext>
                </a:extLst>
              </a:tr>
            </a:tbl>
          </a:graphicData>
        </a:graphic>
      </p:graphicFrame>
    </p:spTree>
    <p:extLst>
      <p:ext uri="{BB962C8B-B14F-4D97-AF65-F5344CB8AC3E}">
        <p14:creationId xmlns:p14="http://schemas.microsoft.com/office/powerpoint/2010/main" val="341907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4D969-0003-C8C7-A377-3E2FD56FF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992DA-4D5F-8405-0A95-147D4D5186DF}"/>
              </a:ext>
            </a:extLst>
          </p:cNvPr>
          <p:cNvSpPr>
            <a:spLocks noGrp="1"/>
          </p:cNvSpPr>
          <p:nvPr>
            <p:ph type="title"/>
          </p:nvPr>
        </p:nvSpPr>
        <p:spPr/>
        <p:txBody>
          <a:bodyPr>
            <a:normAutofit fontScale="90000"/>
          </a:bodyPr>
          <a:lstStyle/>
          <a:p>
            <a:r>
              <a:rPr lang="en-US" dirty="0"/>
              <a:t>Flight Leaseback Pro - Aircraft Detail</a:t>
            </a:r>
          </a:p>
        </p:txBody>
      </p:sp>
      <p:sp>
        <p:nvSpPr>
          <p:cNvPr id="11" name="TextBox 10">
            <a:extLst>
              <a:ext uri="{FF2B5EF4-FFF2-40B4-BE49-F238E27FC236}">
                <a16:creationId xmlns:a16="http://schemas.microsoft.com/office/drawing/2014/main" id="{57CA6619-A8F2-BCCF-00C1-71BBDCBA8F3D}"/>
              </a:ext>
            </a:extLst>
          </p:cNvPr>
          <p:cNvSpPr txBox="1"/>
          <p:nvPr/>
        </p:nvSpPr>
        <p:spPr>
          <a:xfrm>
            <a:off x="262274" y="5105400"/>
            <a:ext cx="8424526" cy="923330"/>
          </a:xfrm>
          <a:prstGeom prst="rect">
            <a:avLst/>
          </a:prstGeom>
          <a:noFill/>
        </p:spPr>
        <p:txBody>
          <a:bodyPr wrap="square">
            <a:spAutoFit/>
          </a:bodyPr>
          <a:lstStyle/>
          <a:p>
            <a:r>
              <a:rPr lang="en-US" dirty="0"/>
              <a:t>Note: Aircraft Expenses Tab displays summary of expenses per month as a primary report. All such interactive reports can be customized and saved for future use by end user. </a:t>
            </a:r>
          </a:p>
        </p:txBody>
      </p:sp>
      <p:pic>
        <p:nvPicPr>
          <p:cNvPr id="4" name="Picture 3">
            <a:extLst>
              <a:ext uri="{FF2B5EF4-FFF2-40B4-BE49-F238E27FC236}">
                <a16:creationId xmlns:a16="http://schemas.microsoft.com/office/drawing/2014/main" id="{53E40A19-D445-B683-749D-D9BE5B23C8EC}"/>
              </a:ext>
            </a:extLst>
          </p:cNvPr>
          <p:cNvPicPr>
            <a:picLocks noChangeAspect="1"/>
          </p:cNvPicPr>
          <p:nvPr/>
        </p:nvPicPr>
        <p:blipFill>
          <a:blip r:embed="rId3"/>
          <a:stretch>
            <a:fillRect/>
          </a:stretch>
        </p:blipFill>
        <p:spPr>
          <a:xfrm>
            <a:off x="419100" y="1066800"/>
            <a:ext cx="8305800" cy="3060776"/>
          </a:xfrm>
          <a:prstGeom prst="rect">
            <a:avLst/>
          </a:prstGeom>
        </p:spPr>
      </p:pic>
    </p:spTree>
    <p:extLst>
      <p:ext uri="{BB962C8B-B14F-4D97-AF65-F5344CB8AC3E}">
        <p14:creationId xmlns:p14="http://schemas.microsoft.com/office/powerpoint/2010/main" val="894871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9CE66-C678-DFA8-CA4A-396D6BFFE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063C3-B629-86FB-0F68-1C5CE0093610}"/>
              </a:ext>
            </a:extLst>
          </p:cNvPr>
          <p:cNvSpPr>
            <a:spLocks noGrp="1"/>
          </p:cNvSpPr>
          <p:nvPr>
            <p:ph type="title"/>
          </p:nvPr>
        </p:nvSpPr>
        <p:spPr/>
        <p:txBody>
          <a:bodyPr>
            <a:normAutofit fontScale="90000"/>
          </a:bodyPr>
          <a:lstStyle/>
          <a:p>
            <a:r>
              <a:rPr lang="en-US" dirty="0"/>
              <a:t>Flight Leaseback Pro - Aircraft Detail</a:t>
            </a:r>
          </a:p>
        </p:txBody>
      </p:sp>
      <p:sp>
        <p:nvSpPr>
          <p:cNvPr id="11" name="TextBox 10">
            <a:extLst>
              <a:ext uri="{FF2B5EF4-FFF2-40B4-BE49-F238E27FC236}">
                <a16:creationId xmlns:a16="http://schemas.microsoft.com/office/drawing/2014/main" id="{D0000D70-11CD-47F4-2876-9ECAEE7761C3}"/>
              </a:ext>
            </a:extLst>
          </p:cNvPr>
          <p:cNvSpPr txBox="1"/>
          <p:nvPr/>
        </p:nvSpPr>
        <p:spPr>
          <a:xfrm>
            <a:off x="262274" y="5780745"/>
            <a:ext cx="8424526" cy="646331"/>
          </a:xfrm>
          <a:prstGeom prst="rect">
            <a:avLst/>
          </a:prstGeom>
          <a:noFill/>
        </p:spPr>
        <p:txBody>
          <a:bodyPr wrap="square">
            <a:spAutoFit/>
          </a:bodyPr>
          <a:lstStyle/>
          <a:p>
            <a:r>
              <a:rPr lang="en-US" sz="1800" dirty="0"/>
              <a:t>Note: You can change primary report to the detail report, which displays each expense information.</a:t>
            </a:r>
            <a:endParaRPr lang="en-US" dirty="0"/>
          </a:p>
        </p:txBody>
      </p:sp>
      <p:pic>
        <p:nvPicPr>
          <p:cNvPr id="4" name="Picture 3">
            <a:extLst>
              <a:ext uri="{FF2B5EF4-FFF2-40B4-BE49-F238E27FC236}">
                <a16:creationId xmlns:a16="http://schemas.microsoft.com/office/drawing/2014/main" id="{84F4728E-10BB-CC8D-48E9-8FDA507007B9}"/>
              </a:ext>
            </a:extLst>
          </p:cNvPr>
          <p:cNvPicPr>
            <a:picLocks noChangeAspect="1"/>
          </p:cNvPicPr>
          <p:nvPr/>
        </p:nvPicPr>
        <p:blipFill>
          <a:blip r:embed="rId3"/>
          <a:stretch>
            <a:fillRect/>
          </a:stretch>
        </p:blipFill>
        <p:spPr>
          <a:xfrm>
            <a:off x="408039" y="1077255"/>
            <a:ext cx="8278761" cy="4703490"/>
          </a:xfrm>
          <a:prstGeom prst="rect">
            <a:avLst/>
          </a:prstGeom>
        </p:spPr>
      </p:pic>
    </p:spTree>
    <p:extLst>
      <p:ext uri="{BB962C8B-B14F-4D97-AF65-F5344CB8AC3E}">
        <p14:creationId xmlns:p14="http://schemas.microsoft.com/office/powerpoint/2010/main" val="229566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E3E12-22B5-267B-E1A6-16365962D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72BB3-FD52-B49C-F8D0-DFAA4404F23F}"/>
              </a:ext>
            </a:extLst>
          </p:cNvPr>
          <p:cNvSpPr>
            <a:spLocks noGrp="1"/>
          </p:cNvSpPr>
          <p:nvPr>
            <p:ph type="title"/>
          </p:nvPr>
        </p:nvSpPr>
        <p:spPr/>
        <p:txBody>
          <a:bodyPr>
            <a:normAutofit fontScale="90000"/>
          </a:bodyPr>
          <a:lstStyle/>
          <a:p>
            <a:r>
              <a:rPr lang="en-US" dirty="0"/>
              <a:t>Flight Leaseback Pro - Aircraft Detail</a:t>
            </a:r>
          </a:p>
        </p:txBody>
      </p:sp>
      <p:sp>
        <p:nvSpPr>
          <p:cNvPr id="11" name="TextBox 10">
            <a:extLst>
              <a:ext uri="{FF2B5EF4-FFF2-40B4-BE49-F238E27FC236}">
                <a16:creationId xmlns:a16="http://schemas.microsoft.com/office/drawing/2014/main" id="{23656427-C281-3091-53AC-DD82FA128F27}"/>
              </a:ext>
            </a:extLst>
          </p:cNvPr>
          <p:cNvSpPr txBox="1"/>
          <p:nvPr/>
        </p:nvSpPr>
        <p:spPr>
          <a:xfrm>
            <a:off x="262274" y="5780745"/>
            <a:ext cx="8424526" cy="369332"/>
          </a:xfrm>
          <a:prstGeom prst="rect">
            <a:avLst/>
          </a:prstGeom>
          <a:noFill/>
        </p:spPr>
        <p:txBody>
          <a:bodyPr wrap="square">
            <a:spAutoFit/>
          </a:bodyPr>
          <a:lstStyle/>
          <a:p>
            <a:r>
              <a:rPr lang="en-US" sz="1800" dirty="0"/>
              <a:t>Note: You can change to display summary by month and expense code.</a:t>
            </a:r>
            <a:endParaRPr lang="en-US" dirty="0"/>
          </a:p>
        </p:txBody>
      </p:sp>
      <p:pic>
        <p:nvPicPr>
          <p:cNvPr id="5" name="Picture 4">
            <a:extLst>
              <a:ext uri="{FF2B5EF4-FFF2-40B4-BE49-F238E27FC236}">
                <a16:creationId xmlns:a16="http://schemas.microsoft.com/office/drawing/2014/main" id="{47B7080A-872B-6C59-961A-F660045C70BE}"/>
              </a:ext>
            </a:extLst>
          </p:cNvPr>
          <p:cNvPicPr>
            <a:picLocks noChangeAspect="1"/>
          </p:cNvPicPr>
          <p:nvPr/>
        </p:nvPicPr>
        <p:blipFill>
          <a:blip r:embed="rId3"/>
          <a:stretch>
            <a:fillRect/>
          </a:stretch>
        </p:blipFill>
        <p:spPr>
          <a:xfrm>
            <a:off x="457200" y="1060819"/>
            <a:ext cx="8229600" cy="4736362"/>
          </a:xfrm>
          <a:prstGeom prst="rect">
            <a:avLst/>
          </a:prstGeom>
        </p:spPr>
      </p:pic>
    </p:spTree>
    <p:extLst>
      <p:ext uri="{BB962C8B-B14F-4D97-AF65-F5344CB8AC3E}">
        <p14:creationId xmlns:p14="http://schemas.microsoft.com/office/powerpoint/2010/main" val="1012569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A89F9-3BF3-3779-8CC9-FA839C7DF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0BA70-D121-03BD-9F30-5003A9A0A239}"/>
              </a:ext>
            </a:extLst>
          </p:cNvPr>
          <p:cNvSpPr>
            <a:spLocks noGrp="1"/>
          </p:cNvSpPr>
          <p:nvPr>
            <p:ph type="title"/>
          </p:nvPr>
        </p:nvSpPr>
        <p:spPr/>
        <p:txBody>
          <a:bodyPr>
            <a:normAutofit fontScale="90000"/>
          </a:bodyPr>
          <a:lstStyle/>
          <a:p>
            <a:r>
              <a:rPr lang="en-US" dirty="0"/>
              <a:t>Flight Leaseback Pro - Aircraft Detail</a:t>
            </a:r>
          </a:p>
        </p:txBody>
      </p:sp>
      <p:sp>
        <p:nvSpPr>
          <p:cNvPr id="11" name="TextBox 10">
            <a:extLst>
              <a:ext uri="{FF2B5EF4-FFF2-40B4-BE49-F238E27FC236}">
                <a16:creationId xmlns:a16="http://schemas.microsoft.com/office/drawing/2014/main" id="{5A850B03-0F77-2B53-0E00-7C2A7966DC53}"/>
              </a:ext>
            </a:extLst>
          </p:cNvPr>
          <p:cNvSpPr txBox="1"/>
          <p:nvPr/>
        </p:nvSpPr>
        <p:spPr>
          <a:xfrm>
            <a:off x="457200" y="4953000"/>
            <a:ext cx="8424526" cy="646331"/>
          </a:xfrm>
          <a:prstGeom prst="rect">
            <a:avLst/>
          </a:prstGeom>
          <a:noFill/>
        </p:spPr>
        <p:txBody>
          <a:bodyPr wrap="square">
            <a:spAutoFit/>
          </a:bodyPr>
          <a:lstStyle/>
          <a:p>
            <a:r>
              <a:rPr lang="en-US" sz="1800" dirty="0"/>
              <a:t>Note: You can organize and maintain the aircraft related document by adding hyperlinks to the document, such as google drive document.</a:t>
            </a:r>
            <a:endParaRPr lang="en-US" dirty="0"/>
          </a:p>
        </p:txBody>
      </p:sp>
      <p:pic>
        <p:nvPicPr>
          <p:cNvPr id="4" name="Picture 3">
            <a:extLst>
              <a:ext uri="{FF2B5EF4-FFF2-40B4-BE49-F238E27FC236}">
                <a16:creationId xmlns:a16="http://schemas.microsoft.com/office/drawing/2014/main" id="{E7D67A37-9855-5C3C-A78A-740CADBD326F}"/>
              </a:ext>
            </a:extLst>
          </p:cNvPr>
          <p:cNvPicPr>
            <a:picLocks noChangeAspect="1"/>
          </p:cNvPicPr>
          <p:nvPr/>
        </p:nvPicPr>
        <p:blipFill>
          <a:blip r:embed="rId3"/>
          <a:stretch>
            <a:fillRect/>
          </a:stretch>
        </p:blipFill>
        <p:spPr>
          <a:xfrm>
            <a:off x="457200" y="1066800"/>
            <a:ext cx="8229600" cy="3083474"/>
          </a:xfrm>
          <a:prstGeom prst="rect">
            <a:avLst/>
          </a:prstGeom>
        </p:spPr>
      </p:pic>
    </p:spTree>
    <p:extLst>
      <p:ext uri="{BB962C8B-B14F-4D97-AF65-F5344CB8AC3E}">
        <p14:creationId xmlns:p14="http://schemas.microsoft.com/office/powerpoint/2010/main" val="401877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71D3E-88F7-E861-2417-63AAF3055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73E34-9D70-093B-59E9-5BA00D98CDBD}"/>
              </a:ext>
            </a:extLst>
          </p:cNvPr>
          <p:cNvSpPr>
            <a:spLocks noGrp="1"/>
          </p:cNvSpPr>
          <p:nvPr>
            <p:ph type="title"/>
          </p:nvPr>
        </p:nvSpPr>
        <p:spPr/>
        <p:txBody>
          <a:bodyPr>
            <a:normAutofit fontScale="90000"/>
          </a:bodyPr>
          <a:lstStyle/>
          <a:p>
            <a:r>
              <a:rPr lang="en-US" dirty="0"/>
              <a:t>Flight Leaseback Pro – Data Upload</a:t>
            </a:r>
          </a:p>
        </p:txBody>
      </p:sp>
      <p:sp>
        <p:nvSpPr>
          <p:cNvPr id="11" name="TextBox 10">
            <a:extLst>
              <a:ext uri="{FF2B5EF4-FFF2-40B4-BE49-F238E27FC236}">
                <a16:creationId xmlns:a16="http://schemas.microsoft.com/office/drawing/2014/main" id="{8202F393-1C65-1C62-5B28-2B06C7317F34}"/>
              </a:ext>
            </a:extLst>
          </p:cNvPr>
          <p:cNvSpPr txBox="1"/>
          <p:nvPr/>
        </p:nvSpPr>
        <p:spPr>
          <a:xfrm>
            <a:off x="457200" y="5029200"/>
            <a:ext cx="8424526" cy="923330"/>
          </a:xfrm>
          <a:prstGeom prst="rect">
            <a:avLst/>
          </a:prstGeom>
          <a:noFill/>
        </p:spPr>
        <p:txBody>
          <a:bodyPr wrap="square">
            <a:spAutoFit/>
          </a:bodyPr>
          <a:lstStyle/>
          <a:p>
            <a:r>
              <a:rPr lang="en-US" sz="1800" dirty="0"/>
              <a:t>Note: You just need to upload three datasets (Flight Data, Expense Data and Leaseback Transactions) to the system using xlsx file in a specific format.</a:t>
            </a:r>
          </a:p>
          <a:p>
            <a:endParaRPr lang="en-US" dirty="0"/>
          </a:p>
        </p:txBody>
      </p:sp>
      <p:pic>
        <p:nvPicPr>
          <p:cNvPr id="5" name="Picture 4">
            <a:extLst>
              <a:ext uri="{FF2B5EF4-FFF2-40B4-BE49-F238E27FC236}">
                <a16:creationId xmlns:a16="http://schemas.microsoft.com/office/drawing/2014/main" id="{1A0F7AE8-3BAD-9F67-11D5-E9402B115BEB}"/>
              </a:ext>
            </a:extLst>
          </p:cNvPr>
          <p:cNvPicPr>
            <a:picLocks noChangeAspect="1"/>
          </p:cNvPicPr>
          <p:nvPr/>
        </p:nvPicPr>
        <p:blipFill>
          <a:blip r:embed="rId3"/>
          <a:stretch>
            <a:fillRect/>
          </a:stretch>
        </p:blipFill>
        <p:spPr>
          <a:xfrm>
            <a:off x="457200" y="1066800"/>
            <a:ext cx="8229600" cy="3320371"/>
          </a:xfrm>
          <a:prstGeom prst="rect">
            <a:avLst/>
          </a:prstGeom>
        </p:spPr>
      </p:pic>
    </p:spTree>
    <p:extLst>
      <p:ext uri="{BB962C8B-B14F-4D97-AF65-F5344CB8AC3E}">
        <p14:creationId xmlns:p14="http://schemas.microsoft.com/office/powerpoint/2010/main" val="133103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3F31-8B4F-722E-9DFC-9DEAD74169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AA982-FE4E-7E34-6C5A-0085EF2BD65B}"/>
              </a:ext>
            </a:extLst>
          </p:cNvPr>
          <p:cNvSpPr>
            <a:spLocks noGrp="1"/>
          </p:cNvSpPr>
          <p:nvPr>
            <p:ph type="title"/>
          </p:nvPr>
        </p:nvSpPr>
        <p:spPr/>
        <p:txBody>
          <a:bodyPr>
            <a:normAutofit fontScale="90000"/>
          </a:bodyPr>
          <a:lstStyle/>
          <a:p>
            <a:r>
              <a:rPr lang="en-US" dirty="0"/>
              <a:t>Flight Leaseback Pro – Data Upload</a:t>
            </a:r>
          </a:p>
        </p:txBody>
      </p:sp>
      <p:sp>
        <p:nvSpPr>
          <p:cNvPr id="11" name="TextBox 10">
            <a:extLst>
              <a:ext uri="{FF2B5EF4-FFF2-40B4-BE49-F238E27FC236}">
                <a16:creationId xmlns:a16="http://schemas.microsoft.com/office/drawing/2014/main" id="{2E8BFC42-ACFB-4567-8C6E-66B0CCDBEB66}"/>
              </a:ext>
            </a:extLst>
          </p:cNvPr>
          <p:cNvSpPr txBox="1"/>
          <p:nvPr/>
        </p:nvSpPr>
        <p:spPr>
          <a:xfrm>
            <a:off x="457200" y="4953000"/>
            <a:ext cx="8424526" cy="923330"/>
          </a:xfrm>
          <a:prstGeom prst="rect">
            <a:avLst/>
          </a:prstGeom>
          <a:noFill/>
        </p:spPr>
        <p:txBody>
          <a:bodyPr wrap="square">
            <a:spAutoFit/>
          </a:bodyPr>
          <a:lstStyle/>
          <a:p>
            <a:r>
              <a:rPr lang="en-US" sz="1800" dirty="0"/>
              <a:t>Note: You just need to upload three datasets (Flight Data, Expense Data and Leaseback Transactions) to the system using xlsx file in a specific format. Data upload is only available to who ever is granted such permissions.</a:t>
            </a:r>
            <a:endParaRPr lang="en-US" dirty="0"/>
          </a:p>
        </p:txBody>
      </p:sp>
      <p:pic>
        <p:nvPicPr>
          <p:cNvPr id="5" name="Picture 4">
            <a:extLst>
              <a:ext uri="{FF2B5EF4-FFF2-40B4-BE49-F238E27FC236}">
                <a16:creationId xmlns:a16="http://schemas.microsoft.com/office/drawing/2014/main" id="{1A4A92C3-022F-F2CF-C71F-31CC13AE4FA0}"/>
              </a:ext>
            </a:extLst>
          </p:cNvPr>
          <p:cNvPicPr>
            <a:picLocks noChangeAspect="1"/>
          </p:cNvPicPr>
          <p:nvPr/>
        </p:nvPicPr>
        <p:blipFill>
          <a:blip r:embed="rId3"/>
          <a:stretch>
            <a:fillRect/>
          </a:stretch>
        </p:blipFill>
        <p:spPr>
          <a:xfrm>
            <a:off x="457200" y="1143000"/>
            <a:ext cx="8229600" cy="3320371"/>
          </a:xfrm>
          <a:prstGeom prst="rect">
            <a:avLst/>
          </a:prstGeom>
        </p:spPr>
      </p:pic>
    </p:spTree>
    <p:extLst>
      <p:ext uri="{BB962C8B-B14F-4D97-AF65-F5344CB8AC3E}">
        <p14:creationId xmlns:p14="http://schemas.microsoft.com/office/powerpoint/2010/main" val="92784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Business Problem Statement</a:t>
            </a:r>
          </a:p>
        </p:txBody>
      </p:sp>
      <p:sp>
        <p:nvSpPr>
          <p:cNvPr id="3" name="Content Placeholder 2"/>
          <p:cNvSpPr>
            <a:spLocks noGrp="1"/>
          </p:cNvSpPr>
          <p:nvPr>
            <p:ph idx="1"/>
          </p:nvPr>
        </p:nvSpPr>
        <p:spPr>
          <a:xfrm>
            <a:off x="457200" y="1752600"/>
            <a:ext cx="8229600" cy="4495800"/>
          </a:xfrm>
        </p:spPr>
        <p:txBody>
          <a:bodyPr>
            <a:normAutofit fontScale="92500" lnSpcReduction="10000"/>
          </a:bodyPr>
          <a:lstStyle/>
          <a:p>
            <a:r>
              <a:rPr lang="en-US" sz="2400" dirty="0"/>
              <a:t>Most flight schools lease their aircraft from individual or institutional investors (lessors). As part of these leasing arrangements, flight schools are required to provide comprehensive monthly reports to lessors, including flight activity, operating expenses, management fees, taxes, net revenue, aircraft utilization, and other key financial and operational metrics.</a:t>
            </a:r>
          </a:p>
          <a:p>
            <a:endParaRPr lang="en-US" sz="2400" dirty="0"/>
          </a:p>
          <a:p>
            <a:r>
              <a:rPr lang="en-US" sz="2400" dirty="0"/>
              <a:t>Today, this reporting process is largely manual. Data is extracted from multiple operational and financial systems, then consolidated and reconciled using spreadsheets such as Microsoft Excel. This fragmented approach consumes significant time and resources, increases the risk of human error, and often results in inconsistent or delayed reporting.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BFF7C-F16B-F97B-BDFA-90F7980B18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474FB-8D14-E223-4B62-4A967EE7B94A}"/>
              </a:ext>
            </a:extLst>
          </p:cNvPr>
          <p:cNvSpPr>
            <a:spLocks noGrp="1"/>
          </p:cNvSpPr>
          <p:nvPr>
            <p:ph type="title"/>
          </p:nvPr>
        </p:nvSpPr>
        <p:spPr/>
        <p:txBody>
          <a:bodyPr>
            <a:normAutofit fontScale="90000"/>
          </a:bodyPr>
          <a:lstStyle/>
          <a:p>
            <a:r>
              <a:rPr lang="en-US" dirty="0"/>
              <a:t>Flight Leaseback Pro – Data Upload</a:t>
            </a:r>
          </a:p>
        </p:txBody>
      </p:sp>
      <p:sp>
        <p:nvSpPr>
          <p:cNvPr id="11" name="TextBox 10">
            <a:extLst>
              <a:ext uri="{FF2B5EF4-FFF2-40B4-BE49-F238E27FC236}">
                <a16:creationId xmlns:a16="http://schemas.microsoft.com/office/drawing/2014/main" id="{71D1A597-2E26-80B2-D93B-6CD1B7B55A7A}"/>
              </a:ext>
            </a:extLst>
          </p:cNvPr>
          <p:cNvSpPr txBox="1"/>
          <p:nvPr/>
        </p:nvSpPr>
        <p:spPr>
          <a:xfrm>
            <a:off x="419100" y="4495800"/>
            <a:ext cx="8424526" cy="1754326"/>
          </a:xfrm>
          <a:prstGeom prst="rect">
            <a:avLst/>
          </a:prstGeom>
          <a:noFill/>
        </p:spPr>
        <p:txBody>
          <a:bodyPr wrap="square">
            <a:spAutoFit/>
          </a:bodyPr>
          <a:lstStyle/>
          <a:p>
            <a:r>
              <a:rPr lang="en-US" sz="1800" dirty="0"/>
              <a:t>Note: You just need to drag and drop the datafile in xlsx </a:t>
            </a:r>
            <a:r>
              <a:rPr lang="en-US" dirty="0"/>
              <a:t>specific format. If no errors, then it displays data on the screen.</a:t>
            </a:r>
          </a:p>
          <a:p>
            <a:r>
              <a:rPr lang="en-US" dirty="0"/>
              <a:t>Sample Datafile Templates:</a:t>
            </a:r>
          </a:p>
          <a:p>
            <a:r>
              <a:rPr lang="en-US" dirty="0" err="1">
                <a:hlinkClick r:id="rId3" action="ppaction://hlinkfile"/>
              </a:rPr>
              <a:t>Filght</a:t>
            </a:r>
            <a:r>
              <a:rPr lang="en-US" dirty="0">
                <a:hlinkClick r:id="rId3" action="ppaction://hlinkfile"/>
              </a:rPr>
              <a:t> Data Details Template</a:t>
            </a:r>
            <a:endParaRPr lang="en-US" dirty="0"/>
          </a:p>
          <a:p>
            <a:r>
              <a:rPr lang="en-US" dirty="0">
                <a:hlinkClick r:id="rId4" action="ppaction://hlinkfile"/>
              </a:rPr>
              <a:t>Expenses Data File Template</a:t>
            </a:r>
            <a:endParaRPr lang="en-US" dirty="0"/>
          </a:p>
          <a:p>
            <a:r>
              <a:rPr lang="en-US" dirty="0">
                <a:hlinkClick r:id="rId5" action="ppaction://hlinkfile"/>
              </a:rPr>
              <a:t>Leaseback Transaction File Template</a:t>
            </a:r>
            <a:endParaRPr lang="en-US" dirty="0"/>
          </a:p>
        </p:txBody>
      </p:sp>
      <p:pic>
        <p:nvPicPr>
          <p:cNvPr id="4" name="Picture 3">
            <a:extLst>
              <a:ext uri="{FF2B5EF4-FFF2-40B4-BE49-F238E27FC236}">
                <a16:creationId xmlns:a16="http://schemas.microsoft.com/office/drawing/2014/main" id="{7A252B12-CDF0-6247-4B35-6A635F56CE57}"/>
              </a:ext>
            </a:extLst>
          </p:cNvPr>
          <p:cNvPicPr>
            <a:picLocks noChangeAspect="1"/>
          </p:cNvPicPr>
          <p:nvPr/>
        </p:nvPicPr>
        <p:blipFill>
          <a:blip r:embed="rId6"/>
          <a:stretch>
            <a:fillRect/>
          </a:stretch>
        </p:blipFill>
        <p:spPr>
          <a:xfrm>
            <a:off x="419100" y="1150514"/>
            <a:ext cx="8267700" cy="3027923"/>
          </a:xfrm>
          <a:prstGeom prst="rect">
            <a:avLst/>
          </a:prstGeom>
        </p:spPr>
      </p:pic>
    </p:spTree>
    <p:extLst>
      <p:ext uri="{BB962C8B-B14F-4D97-AF65-F5344CB8AC3E}">
        <p14:creationId xmlns:p14="http://schemas.microsoft.com/office/powerpoint/2010/main" val="339009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D7750-BE7C-4747-A04C-09900A29E4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E008E-904F-80B6-9B37-B8E9BDFF1574}"/>
              </a:ext>
            </a:extLst>
          </p:cNvPr>
          <p:cNvSpPr>
            <a:spLocks noGrp="1"/>
          </p:cNvSpPr>
          <p:nvPr>
            <p:ph type="title"/>
          </p:nvPr>
        </p:nvSpPr>
        <p:spPr/>
        <p:txBody>
          <a:bodyPr>
            <a:normAutofit fontScale="90000"/>
          </a:bodyPr>
          <a:lstStyle/>
          <a:p>
            <a:r>
              <a:rPr lang="en-US" dirty="0"/>
              <a:t>Flight Leaseback Pro – Data Upload</a:t>
            </a:r>
          </a:p>
        </p:txBody>
      </p:sp>
      <p:sp>
        <p:nvSpPr>
          <p:cNvPr id="11" name="TextBox 10">
            <a:extLst>
              <a:ext uri="{FF2B5EF4-FFF2-40B4-BE49-F238E27FC236}">
                <a16:creationId xmlns:a16="http://schemas.microsoft.com/office/drawing/2014/main" id="{B438D919-75B4-0E0E-D46A-A83DCE83D2C0}"/>
              </a:ext>
            </a:extLst>
          </p:cNvPr>
          <p:cNvSpPr txBox="1"/>
          <p:nvPr/>
        </p:nvSpPr>
        <p:spPr>
          <a:xfrm>
            <a:off x="439994" y="5562600"/>
            <a:ext cx="8424526" cy="369332"/>
          </a:xfrm>
          <a:prstGeom prst="rect">
            <a:avLst/>
          </a:prstGeom>
          <a:noFill/>
        </p:spPr>
        <p:txBody>
          <a:bodyPr wrap="square">
            <a:spAutoFit/>
          </a:bodyPr>
          <a:lstStyle/>
          <a:p>
            <a:r>
              <a:rPr lang="en-US" sz="1800" dirty="0"/>
              <a:t>Note: </a:t>
            </a:r>
            <a:r>
              <a:rPr lang="en-US" dirty="0"/>
              <a:t> Click on “Load data to the Stage Table.</a:t>
            </a:r>
          </a:p>
        </p:txBody>
      </p:sp>
      <p:pic>
        <p:nvPicPr>
          <p:cNvPr id="5" name="Picture 4">
            <a:extLst>
              <a:ext uri="{FF2B5EF4-FFF2-40B4-BE49-F238E27FC236}">
                <a16:creationId xmlns:a16="http://schemas.microsoft.com/office/drawing/2014/main" id="{34C58F14-E2F8-1B03-77EA-C806D2C75809}"/>
              </a:ext>
            </a:extLst>
          </p:cNvPr>
          <p:cNvPicPr>
            <a:picLocks noChangeAspect="1"/>
          </p:cNvPicPr>
          <p:nvPr/>
        </p:nvPicPr>
        <p:blipFill>
          <a:blip r:embed="rId3"/>
          <a:stretch>
            <a:fillRect/>
          </a:stretch>
        </p:blipFill>
        <p:spPr>
          <a:xfrm>
            <a:off x="439994" y="1097500"/>
            <a:ext cx="8246806" cy="4282000"/>
          </a:xfrm>
          <a:prstGeom prst="rect">
            <a:avLst/>
          </a:prstGeom>
        </p:spPr>
      </p:pic>
    </p:spTree>
    <p:extLst>
      <p:ext uri="{BB962C8B-B14F-4D97-AF65-F5344CB8AC3E}">
        <p14:creationId xmlns:p14="http://schemas.microsoft.com/office/powerpoint/2010/main" val="1162810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F5F34-C139-FC2E-FB79-D6276ABBED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09FEA2-9758-BF58-6AE0-AA0672A2F17B}"/>
              </a:ext>
            </a:extLst>
          </p:cNvPr>
          <p:cNvSpPr>
            <a:spLocks noGrp="1"/>
          </p:cNvSpPr>
          <p:nvPr>
            <p:ph type="title"/>
          </p:nvPr>
        </p:nvSpPr>
        <p:spPr/>
        <p:txBody>
          <a:bodyPr>
            <a:normAutofit fontScale="90000"/>
          </a:bodyPr>
          <a:lstStyle/>
          <a:p>
            <a:r>
              <a:rPr lang="en-US" dirty="0"/>
              <a:t>Flight Leaseback Pro – Data Upload</a:t>
            </a:r>
          </a:p>
        </p:txBody>
      </p:sp>
      <p:sp>
        <p:nvSpPr>
          <p:cNvPr id="11" name="TextBox 10">
            <a:extLst>
              <a:ext uri="{FF2B5EF4-FFF2-40B4-BE49-F238E27FC236}">
                <a16:creationId xmlns:a16="http://schemas.microsoft.com/office/drawing/2014/main" id="{36CA6468-DC76-CE12-F582-D7D6466F0A05}"/>
              </a:ext>
            </a:extLst>
          </p:cNvPr>
          <p:cNvSpPr txBox="1"/>
          <p:nvPr/>
        </p:nvSpPr>
        <p:spPr>
          <a:xfrm>
            <a:off x="262274" y="5811111"/>
            <a:ext cx="8576926" cy="923330"/>
          </a:xfrm>
          <a:prstGeom prst="rect">
            <a:avLst/>
          </a:prstGeom>
          <a:noFill/>
        </p:spPr>
        <p:txBody>
          <a:bodyPr wrap="square">
            <a:spAutoFit/>
          </a:bodyPr>
          <a:lstStyle/>
          <a:p>
            <a:r>
              <a:rPr lang="en-US" sz="1800" dirty="0"/>
              <a:t>Note: </a:t>
            </a:r>
            <a:r>
              <a:rPr lang="en-US" dirty="0"/>
              <a:t> Click on “Load data to the Stage Table”,  loads data into the stage table and displays report. Each row is validated and indicates that it is ready to process or there is any error. It disables the “Process Stage Data” button , when there is any error.</a:t>
            </a:r>
          </a:p>
        </p:txBody>
      </p:sp>
      <p:pic>
        <p:nvPicPr>
          <p:cNvPr id="4" name="Picture 3">
            <a:extLst>
              <a:ext uri="{FF2B5EF4-FFF2-40B4-BE49-F238E27FC236}">
                <a16:creationId xmlns:a16="http://schemas.microsoft.com/office/drawing/2014/main" id="{87D0DACF-E800-174A-A31A-16E5084F3DF0}"/>
              </a:ext>
            </a:extLst>
          </p:cNvPr>
          <p:cNvPicPr>
            <a:picLocks noChangeAspect="1"/>
          </p:cNvPicPr>
          <p:nvPr/>
        </p:nvPicPr>
        <p:blipFill>
          <a:blip r:embed="rId3"/>
          <a:stretch>
            <a:fillRect/>
          </a:stretch>
        </p:blipFill>
        <p:spPr>
          <a:xfrm>
            <a:off x="381000" y="1075464"/>
            <a:ext cx="8305800" cy="4707072"/>
          </a:xfrm>
          <a:prstGeom prst="rect">
            <a:avLst/>
          </a:prstGeom>
        </p:spPr>
      </p:pic>
    </p:spTree>
    <p:extLst>
      <p:ext uri="{BB962C8B-B14F-4D97-AF65-F5344CB8AC3E}">
        <p14:creationId xmlns:p14="http://schemas.microsoft.com/office/powerpoint/2010/main" val="1388677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ADD3D-B61B-76EC-9B3E-F74E3327F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69CCB-5DF5-967F-7106-66C215246F23}"/>
              </a:ext>
            </a:extLst>
          </p:cNvPr>
          <p:cNvSpPr>
            <a:spLocks noGrp="1"/>
          </p:cNvSpPr>
          <p:nvPr>
            <p:ph type="title"/>
          </p:nvPr>
        </p:nvSpPr>
        <p:spPr/>
        <p:txBody>
          <a:bodyPr>
            <a:normAutofit fontScale="90000"/>
          </a:bodyPr>
          <a:lstStyle/>
          <a:p>
            <a:r>
              <a:rPr lang="en-US" dirty="0"/>
              <a:t>Flight Leaseback Pro – Data Upload</a:t>
            </a:r>
          </a:p>
        </p:txBody>
      </p:sp>
      <p:sp>
        <p:nvSpPr>
          <p:cNvPr id="11" name="TextBox 10">
            <a:extLst>
              <a:ext uri="{FF2B5EF4-FFF2-40B4-BE49-F238E27FC236}">
                <a16:creationId xmlns:a16="http://schemas.microsoft.com/office/drawing/2014/main" id="{1D15C222-B149-39A4-26C7-815EBF108560}"/>
              </a:ext>
            </a:extLst>
          </p:cNvPr>
          <p:cNvSpPr txBox="1"/>
          <p:nvPr/>
        </p:nvSpPr>
        <p:spPr>
          <a:xfrm>
            <a:off x="447673" y="4652286"/>
            <a:ext cx="8248651" cy="2031325"/>
          </a:xfrm>
          <a:prstGeom prst="rect">
            <a:avLst/>
          </a:prstGeom>
          <a:noFill/>
        </p:spPr>
        <p:txBody>
          <a:bodyPr wrap="square">
            <a:spAutoFit/>
          </a:bodyPr>
          <a:lstStyle/>
          <a:p>
            <a:r>
              <a:rPr lang="en-US" sz="1800" dirty="0"/>
              <a:t>Note: </a:t>
            </a:r>
            <a:r>
              <a:rPr lang="en-US" dirty="0"/>
              <a:t> Scroll thru the rows and find the issues and fix it in the datafile and re-upload to stage and then click on “Process Stage Data”, which will refresh/replace the data in the main table for same aircraft and same period. If you have maintained data manually via screen which were already loaded then be careful, those may be replaced as well.</a:t>
            </a:r>
          </a:p>
          <a:p>
            <a:r>
              <a:rPr lang="en-US" dirty="0"/>
              <a:t>Process checks for Hobbs &amp; Tach gaps, valid Registration/Tail No. etc. Similar interface to upload Expenses and Leaseback Transaction data files.</a:t>
            </a:r>
          </a:p>
        </p:txBody>
      </p:sp>
      <p:pic>
        <p:nvPicPr>
          <p:cNvPr id="5" name="Picture 4">
            <a:extLst>
              <a:ext uri="{FF2B5EF4-FFF2-40B4-BE49-F238E27FC236}">
                <a16:creationId xmlns:a16="http://schemas.microsoft.com/office/drawing/2014/main" id="{CA0782FA-2674-C072-C412-22FFC733FFEB}"/>
              </a:ext>
            </a:extLst>
          </p:cNvPr>
          <p:cNvPicPr>
            <a:picLocks noChangeAspect="1"/>
          </p:cNvPicPr>
          <p:nvPr/>
        </p:nvPicPr>
        <p:blipFill>
          <a:blip r:embed="rId3"/>
          <a:stretch>
            <a:fillRect/>
          </a:stretch>
        </p:blipFill>
        <p:spPr>
          <a:xfrm>
            <a:off x="447675" y="1085850"/>
            <a:ext cx="8248650" cy="3566436"/>
          </a:xfrm>
          <a:prstGeom prst="rect">
            <a:avLst/>
          </a:prstGeom>
        </p:spPr>
      </p:pic>
    </p:spTree>
    <p:extLst>
      <p:ext uri="{BB962C8B-B14F-4D97-AF65-F5344CB8AC3E}">
        <p14:creationId xmlns:p14="http://schemas.microsoft.com/office/powerpoint/2010/main" val="1359440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C2C67-B67F-1926-19E0-8E221C4D8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2F0CC-72C9-7B28-337E-144853C73AF8}"/>
              </a:ext>
            </a:extLst>
          </p:cNvPr>
          <p:cNvSpPr>
            <a:spLocks noGrp="1"/>
          </p:cNvSpPr>
          <p:nvPr>
            <p:ph type="title"/>
          </p:nvPr>
        </p:nvSpPr>
        <p:spPr/>
        <p:txBody>
          <a:bodyPr>
            <a:normAutofit fontScale="90000"/>
          </a:bodyPr>
          <a:lstStyle/>
          <a:p>
            <a:r>
              <a:rPr lang="en-US" dirty="0"/>
              <a:t>Flight Leaseback Pro – Data Admin</a:t>
            </a:r>
          </a:p>
        </p:txBody>
      </p:sp>
      <p:sp>
        <p:nvSpPr>
          <p:cNvPr id="11" name="TextBox 10">
            <a:extLst>
              <a:ext uri="{FF2B5EF4-FFF2-40B4-BE49-F238E27FC236}">
                <a16:creationId xmlns:a16="http://schemas.microsoft.com/office/drawing/2014/main" id="{AC22D78C-BF89-48BF-FACE-4D1EF8F0DBAB}"/>
              </a:ext>
            </a:extLst>
          </p:cNvPr>
          <p:cNvSpPr txBox="1"/>
          <p:nvPr/>
        </p:nvSpPr>
        <p:spPr>
          <a:xfrm>
            <a:off x="457199" y="4652286"/>
            <a:ext cx="8239126" cy="923330"/>
          </a:xfrm>
          <a:prstGeom prst="rect">
            <a:avLst/>
          </a:prstGeom>
          <a:noFill/>
        </p:spPr>
        <p:txBody>
          <a:bodyPr wrap="square">
            <a:spAutoFit/>
          </a:bodyPr>
          <a:lstStyle/>
          <a:p>
            <a:r>
              <a:rPr lang="en-US" sz="1800" dirty="0"/>
              <a:t>Note: </a:t>
            </a:r>
            <a:r>
              <a:rPr lang="en-US" dirty="0"/>
              <a:t> Data Admin module allows you to maintain uploaded data thru screens. Also, it has reporting data in various formats, summary, etc. and downloaded if you have proper permissions.</a:t>
            </a:r>
          </a:p>
        </p:txBody>
      </p:sp>
      <p:pic>
        <p:nvPicPr>
          <p:cNvPr id="4" name="Picture 3">
            <a:extLst>
              <a:ext uri="{FF2B5EF4-FFF2-40B4-BE49-F238E27FC236}">
                <a16:creationId xmlns:a16="http://schemas.microsoft.com/office/drawing/2014/main" id="{4A4E3451-2632-98E4-8BFD-62CF8FF3F146}"/>
              </a:ext>
            </a:extLst>
          </p:cNvPr>
          <p:cNvPicPr>
            <a:picLocks noChangeAspect="1"/>
          </p:cNvPicPr>
          <p:nvPr/>
        </p:nvPicPr>
        <p:blipFill>
          <a:blip r:embed="rId3"/>
          <a:stretch>
            <a:fillRect/>
          </a:stretch>
        </p:blipFill>
        <p:spPr>
          <a:xfrm>
            <a:off x="457200" y="1099994"/>
            <a:ext cx="8239125" cy="3366697"/>
          </a:xfrm>
          <a:prstGeom prst="rect">
            <a:avLst/>
          </a:prstGeom>
        </p:spPr>
      </p:pic>
    </p:spTree>
    <p:extLst>
      <p:ext uri="{BB962C8B-B14F-4D97-AF65-F5344CB8AC3E}">
        <p14:creationId xmlns:p14="http://schemas.microsoft.com/office/powerpoint/2010/main" val="230110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8F40C-94AD-1450-3AC6-6CBE6485C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91A86-D159-63B0-9EDA-86DDCBA57FCC}"/>
              </a:ext>
            </a:extLst>
          </p:cNvPr>
          <p:cNvSpPr>
            <a:spLocks noGrp="1"/>
          </p:cNvSpPr>
          <p:nvPr>
            <p:ph type="title"/>
          </p:nvPr>
        </p:nvSpPr>
        <p:spPr/>
        <p:txBody>
          <a:bodyPr>
            <a:normAutofit fontScale="90000"/>
          </a:bodyPr>
          <a:lstStyle/>
          <a:p>
            <a:r>
              <a:rPr lang="en-US" dirty="0"/>
              <a:t>Flight Leaseback Pro – Accounting</a:t>
            </a:r>
          </a:p>
        </p:txBody>
      </p:sp>
      <p:sp>
        <p:nvSpPr>
          <p:cNvPr id="11" name="TextBox 10">
            <a:extLst>
              <a:ext uri="{FF2B5EF4-FFF2-40B4-BE49-F238E27FC236}">
                <a16:creationId xmlns:a16="http://schemas.microsoft.com/office/drawing/2014/main" id="{D999FDB0-DDB6-488E-3A5D-2882663CFA86}"/>
              </a:ext>
            </a:extLst>
          </p:cNvPr>
          <p:cNvSpPr txBox="1"/>
          <p:nvPr/>
        </p:nvSpPr>
        <p:spPr>
          <a:xfrm>
            <a:off x="447673" y="4652286"/>
            <a:ext cx="8248651" cy="1477328"/>
          </a:xfrm>
          <a:prstGeom prst="rect">
            <a:avLst/>
          </a:prstGeom>
          <a:noFill/>
        </p:spPr>
        <p:txBody>
          <a:bodyPr wrap="square">
            <a:spAutoFit/>
          </a:bodyPr>
          <a:lstStyle/>
          <a:p>
            <a:r>
              <a:rPr lang="en-US" sz="1800" dirty="0"/>
              <a:t>Note: </a:t>
            </a:r>
            <a:r>
              <a:rPr lang="en-US" dirty="0"/>
              <a:t> Accounting module where you can verify data integrity across all different periods. It check Hobbs and Tach start numbers with prior month end numbers, before you run marketing report and generate emails. If there are any discrepancies it will be displayed and you might want to fix those before running and distributing the reports.</a:t>
            </a:r>
          </a:p>
        </p:txBody>
      </p:sp>
      <p:pic>
        <p:nvPicPr>
          <p:cNvPr id="5" name="Picture 4">
            <a:extLst>
              <a:ext uri="{FF2B5EF4-FFF2-40B4-BE49-F238E27FC236}">
                <a16:creationId xmlns:a16="http://schemas.microsoft.com/office/drawing/2014/main" id="{3C74441C-AE0B-5EFE-CB08-CF23B335F63A}"/>
              </a:ext>
            </a:extLst>
          </p:cNvPr>
          <p:cNvPicPr>
            <a:picLocks noChangeAspect="1"/>
          </p:cNvPicPr>
          <p:nvPr/>
        </p:nvPicPr>
        <p:blipFill>
          <a:blip r:embed="rId3"/>
          <a:stretch>
            <a:fillRect/>
          </a:stretch>
        </p:blipFill>
        <p:spPr>
          <a:xfrm>
            <a:off x="447676" y="1143000"/>
            <a:ext cx="8248650" cy="3021958"/>
          </a:xfrm>
          <a:prstGeom prst="rect">
            <a:avLst/>
          </a:prstGeom>
        </p:spPr>
      </p:pic>
    </p:spTree>
    <p:extLst>
      <p:ext uri="{BB962C8B-B14F-4D97-AF65-F5344CB8AC3E}">
        <p14:creationId xmlns:p14="http://schemas.microsoft.com/office/powerpoint/2010/main" val="2876720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C62D0-B0E8-4E7B-425F-B5B18DF75A0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A9515DD-2CF2-D703-45A2-E742EEF60801}"/>
              </a:ext>
            </a:extLst>
          </p:cNvPr>
          <p:cNvPicPr>
            <a:picLocks noChangeAspect="1"/>
          </p:cNvPicPr>
          <p:nvPr/>
        </p:nvPicPr>
        <p:blipFill>
          <a:blip r:embed="rId3"/>
          <a:stretch>
            <a:fillRect/>
          </a:stretch>
        </p:blipFill>
        <p:spPr>
          <a:xfrm>
            <a:off x="457200" y="1126214"/>
            <a:ext cx="8234516" cy="4349402"/>
          </a:xfrm>
          <a:prstGeom prst="rect">
            <a:avLst/>
          </a:prstGeom>
        </p:spPr>
      </p:pic>
      <p:sp>
        <p:nvSpPr>
          <p:cNvPr id="2" name="Title 1">
            <a:extLst>
              <a:ext uri="{FF2B5EF4-FFF2-40B4-BE49-F238E27FC236}">
                <a16:creationId xmlns:a16="http://schemas.microsoft.com/office/drawing/2014/main" id="{450155ED-9C59-4C54-164C-45719B9028CF}"/>
              </a:ext>
            </a:extLst>
          </p:cNvPr>
          <p:cNvSpPr>
            <a:spLocks noGrp="1"/>
          </p:cNvSpPr>
          <p:nvPr>
            <p:ph type="title"/>
          </p:nvPr>
        </p:nvSpPr>
        <p:spPr/>
        <p:txBody>
          <a:bodyPr>
            <a:normAutofit fontScale="90000"/>
          </a:bodyPr>
          <a:lstStyle/>
          <a:p>
            <a:r>
              <a:rPr lang="en-US" dirty="0"/>
              <a:t>Flight Leaseback Pro – Accounting</a:t>
            </a:r>
          </a:p>
        </p:txBody>
      </p:sp>
      <p:sp>
        <p:nvSpPr>
          <p:cNvPr id="11" name="TextBox 10">
            <a:extLst>
              <a:ext uri="{FF2B5EF4-FFF2-40B4-BE49-F238E27FC236}">
                <a16:creationId xmlns:a16="http://schemas.microsoft.com/office/drawing/2014/main" id="{1D2927BB-A278-05DD-24AA-A26356F2731A}"/>
              </a:ext>
            </a:extLst>
          </p:cNvPr>
          <p:cNvSpPr txBox="1"/>
          <p:nvPr/>
        </p:nvSpPr>
        <p:spPr>
          <a:xfrm>
            <a:off x="452283" y="5475616"/>
            <a:ext cx="8343717" cy="646331"/>
          </a:xfrm>
          <a:prstGeom prst="rect">
            <a:avLst/>
          </a:prstGeom>
          <a:noFill/>
        </p:spPr>
        <p:txBody>
          <a:bodyPr wrap="square">
            <a:spAutoFit/>
          </a:bodyPr>
          <a:lstStyle/>
          <a:p>
            <a:r>
              <a:rPr lang="en-US" sz="1800" dirty="0"/>
              <a:t>Note: </a:t>
            </a:r>
            <a:r>
              <a:rPr lang="en-US" dirty="0"/>
              <a:t> Marketing primary report is generated for selected Accounting period and Aircraft for that month only. </a:t>
            </a:r>
          </a:p>
        </p:txBody>
      </p:sp>
      <p:sp>
        <p:nvSpPr>
          <p:cNvPr id="8" name="Oval 7">
            <a:extLst>
              <a:ext uri="{FF2B5EF4-FFF2-40B4-BE49-F238E27FC236}">
                <a16:creationId xmlns:a16="http://schemas.microsoft.com/office/drawing/2014/main" id="{DCA49C1D-9EFA-AB52-4344-5D832A6A457D}"/>
              </a:ext>
            </a:extLst>
          </p:cNvPr>
          <p:cNvSpPr/>
          <p:nvPr/>
        </p:nvSpPr>
        <p:spPr>
          <a:xfrm>
            <a:off x="2057400" y="1828800"/>
            <a:ext cx="1066800" cy="381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720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D8A37-8285-FED5-1ED7-CBA0D6F9F13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C520B2-30F8-FEFB-8B55-5972633C1BE6}"/>
              </a:ext>
            </a:extLst>
          </p:cNvPr>
          <p:cNvPicPr>
            <a:picLocks noChangeAspect="1"/>
          </p:cNvPicPr>
          <p:nvPr/>
        </p:nvPicPr>
        <p:blipFill>
          <a:blip r:embed="rId3"/>
          <a:stretch>
            <a:fillRect/>
          </a:stretch>
        </p:blipFill>
        <p:spPr>
          <a:xfrm>
            <a:off x="438149" y="1066115"/>
            <a:ext cx="8248651" cy="4875832"/>
          </a:xfrm>
          <a:prstGeom prst="rect">
            <a:avLst/>
          </a:prstGeom>
        </p:spPr>
      </p:pic>
      <p:sp>
        <p:nvSpPr>
          <p:cNvPr id="2" name="Title 1">
            <a:extLst>
              <a:ext uri="{FF2B5EF4-FFF2-40B4-BE49-F238E27FC236}">
                <a16:creationId xmlns:a16="http://schemas.microsoft.com/office/drawing/2014/main" id="{B955C836-F9A6-9752-B3AC-BF5EBC511C04}"/>
              </a:ext>
            </a:extLst>
          </p:cNvPr>
          <p:cNvSpPr>
            <a:spLocks noGrp="1"/>
          </p:cNvSpPr>
          <p:nvPr>
            <p:ph type="title"/>
          </p:nvPr>
        </p:nvSpPr>
        <p:spPr/>
        <p:txBody>
          <a:bodyPr>
            <a:normAutofit fontScale="90000"/>
          </a:bodyPr>
          <a:lstStyle/>
          <a:p>
            <a:r>
              <a:rPr lang="en-US" dirty="0"/>
              <a:t>Flight Leaseback Pro – Accounting</a:t>
            </a:r>
          </a:p>
        </p:txBody>
      </p:sp>
      <p:sp>
        <p:nvSpPr>
          <p:cNvPr id="11" name="TextBox 10">
            <a:extLst>
              <a:ext uri="{FF2B5EF4-FFF2-40B4-BE49-F238E27FC236}">
                <a16:creationId xmlns:a16="http://schemas.microsoft.com/office/drawing/2014/main" id="{5A7328D9-29AB-B517-4D52-CA12C1C673A5}"/>
              </a:ext>
            </a:extLst>
          </p:cNvPr>
          <p:cNvSpPr txBox="1"/>
          <p:nvPr/>
        </p:nvSpPr>
        <p:spPr>
          <a:xfrm>
            <a:off x="438148" y="5937031"/>
            <a:ext cx="8357851" cy="646331"/>
          </a:xfrm>
          <a:prstGeom prst="rect">
            <a:avLst/>
          </a:prstGeom>
          <a:noFill/>
        </p:spPr>
        <p:txBody>
          <a:bodyPr wrap="square">
            <a:spAutoFit/>
          </a:bodyPr>
          <a:lstStyle/>
          <a:p>
            <a:r>
              <a:rPr lang="en-US" sz="1800" dirty="0"/>
              <a:t>Note: </a:t>
            </a:r>
            <a:r>
              <a:rPr lang="en-US" dirty="0"/>
              <a:t> Selecting “Marketing Report pivot by the Month”  generates a matrix report from beginning of the year to selected accounting period.</a:t>
            </a:r>
          </a:p>
        </p:txBody>
      </p:sp>
      <p:sp>
        <p:nvSpPr>
          <p:cNvPr id="7" name="Oval 6">
            <a:extLst>
              <a:ext uri="{FF2B5EF4-FFF2-40B4-BE49-F238E27FC236}">
                <a16:creationId xmlns:a16="http://schemas.microsoft.com/office/drawing/2014/main" id="{682778D4-B840-B45C-302F-A7E207BB6531}"/>
              </a:ext>
            </a:extLst>
          </p:cNvPr>
          <p:cNvSpPr/>
          <p:nvPr/>
        </p:nvSpPr>
        <p:spPr>
          <a:xfrm>
            <a:off x="2057400" y="1828800"/>
            <a:ext cx="1371600" cy="304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10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DC2EF-9715-5FAB-5F42-366D2912945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1F68188-5B07-5EC6-A9AA-A95A7DB203A5}"/>
              </a:ext>
            </a:extLst>
          </p:cNvPr>
          <p:cNvPicPr>
            <a:picLocks noChangeAspect="1"/>
          </p:cNvPicPr>
          <p:nvPr/>
        </p:nvPicPr>
        <p:blipFill>
          <a:blip r:embed="rId3"/>
          <a:stretch>
            <a:fillRect/>
          </a:stretch>
        </p:blipFill>
        <p:spPr>
          <a:xfrm>
            <a:off x="438149" y="1061199"/>
            <a:ext cx="8248651" cy="4875832"/>
          </a:xfrm>
          <a:prstGeom prst="rect">
            <a:avLst/>
          </a:prstGeom>
        </p:spPr>
      </p:pic>
      <p:sp>
        <p:nvSpPr>
          <p:cNvPr id="2" name="Title 1">
            <a:extLst>
              <a:ext uri="{FF2B5EF4-FFF2-40B4-BE49-F238E27FC236}">
                <a16:creationId xmlns:a16="http://schemas.microsoft.com/office/drawing/2014/main" id="{43482B4F-ABDA-46FB-6935-5E99CE73110D}"/>
              </a:ext>
            </a:extLst>
          </p:cNvPr>
          <p:cNvSpPr>
            <a:spLocks noGrp="1"/>
          </p:cNvSpPr>
          <p:nvPr>
            <p:ph type="title"/>
          </p:nvPr>
        </p:nvSpPr>
        <p:spPr/>
        <p:txBody>
          <a:bodyPr>
            <a:normAutofit fontScale="90000"/>
          </a:bodyPr>
          <a:lstStyle/>
          <a:p>
            <a:r>
              <a:rPr lang="en-US" dirty="0"/>
              <a:t>Flight Leaseback Pro – Accounting</a:t>
            </a:r>
          </a:p>
        </p:txBody>
      </p:sp>
      <p:sp>
        <p:nvSpPr>
          <p:cNvPr id="11" name="TextBox 10">
            <a:extLst>
              <a:ext uri="{FF2B5EF4-FFF2-40B4-BE49-F238E27FC236}">
                <a16:creationId xmlns:a16="http://schemas.microsoft.com/office/drawing/2014/main" id="{DB118D67-194F-3AC2-F3A2-154A3D34D185}"/>
              </a:ext>
            </a:extLst>
          </p:cNvPr>
          <p:cNvSpPr txBox="1"/>
          <p:nvPr/>
        </p:nvSpPr>
        <p:spPr>
          <a:xfrm>
            <a:off x="438148" y="5937031"/>
            <a:ext cx="8357851" cy="830997"/>
          </a:xfrm>
          <a:prstGeom prst="rect">
            <a:avLst/>
          </a:prstGeom>
          <a:noFill/>
        </p:spPr>
        <p:txBody>
          <a:bodyPr wrap="square">
            <a:spAutoFit/>
          </a:bodyPr>
          <a:lstStyle/>
          <a:p>
            <a:r>
              <a:rPr lang="en-US" sz="1600" dirty="0"/>
              <a:t>Note: Clicking on these buttons generates marketing report and sends it in an email to the user who is logged in. First button is for only selected aircraft, and the second button is to generate email with report for each active aircraft for the selected period.</a:t>
            </a:r>
          </a:p>
        </p:txBody>
      </p:sp>
      <p:sp>
        <p:nvSpPr>
          <p:cNvPr id="5" name="Oval 4">
            <a:extLst>
              <a:ext uri="{FF2B5EF4-FFF2-40B4-BE49-F238E27FC236}">
                <a16:creationId xmlns:a16="http://schemas.microsoft.com/office/drawing/2014/main" id="{68B6331E-544B-62BD-92EE-61427A57312A}"/>
              </a:ext>
            </a:extLst>
          </p:cNvPr>
          <p:cNvSpPr/>
          <p:nvPr/>
        </p:nvSpPr>
        <p:spPr>
          <a:xfrm>
            <a:off x="6387404" y="1752600"/>
            <a:ext cx="2371724" cy="457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73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75529-019B-3367-AD53-7A779C7683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21743-5107-5B05-EA69-6B00F294D665}"/>
              </a:ext>
            </a:extLst>
          </p:cNvPr>
          <p:cNvSpPr>
            <a:spLocks noGrp="1"/>
          </p:cNvSpPr>
          <p:nvPr>
            <p:ph type="title"/>
          </p:nvPr>
        </p:nvSpPr>
        <p:spPr/>
        <p:txBody>
          <a:bodyPr>
            <a:normAutofit fontScale="90000"/>
          </a:bodyPr>
          <a:lstStyle/>
          <a:p>
            <a:r>
              <a:rPr lang="en-US" dirty="0"/>
              <a:t>Flight Leaseback Pro – Accounting</a:t>
            </a:r>
          </a:p>
        </p:txBody>
      </p:sp>
      <p:sp>
        <p:nvSpPr>
          <p:cNvPr id="11" name="TextBox 10">
            <a:extLst>
              <a:ext uri="{FF2B5EF4-FFF2-40B4-BE49-F238E27FC236}">
                <a16:creationId xmlns:a16="http://schemas.microsoft.com/office/drawing/2014/main" id="{891F6BC2-CB88-8903-6C48-239FDB812B35}"/>
              </a:ext>
            </a:extLst>
          </p:cNvPr>
          <p:cNvSpPr txBox="1"/>
          <p:nvPr/>
        </p:nvSpPr>
        <p:spPr>
          <a:xfrm>
            <a:off x="401520" y="5937031"/>
            <a:ext cx="8394479" cy="369332"/>
          </a:xfrm>
          <a:prstGeom prst="rect">
            <a:avLst/>
          </a:prstGeom>
          <a:noFill/>
        </p:spPr>
        <p:txBody>
          <a:bodyPr wrap="square">
            <a:spAutoFit/>
          </a:bodyPr>
          <a:lstStyle/>
          <a:p>
            <a:r>
              <a:rPr lang="en-US" sz="1800" dirty="0"/>
              <a:t>Note: Here is a sample email, with attached report.</a:t>
            </a:r>
            <a:endParaRPr lang="en-US" dirty="0"/>
          </a:p>
        </p:txBody>
      </p:sp>
      <p:pic>
        <p:nvPicPr>
          <p:cNvPr id="13" name="Picture 12">
            <a:extLst>
              <a:ext uri="{FF2B5EF4-FFF2-40B4-BE49-F238E27FC236}">
                <a16:creationId xmlns:a16="http://schemas.microsoft.com/office/drawing/2014/main" id="{4BDB4937-A161-919A-F647-048569FDB76F}"/>
              </a:ext>
            </a:extLst>
          </p:cNvPr>
          <p:cNvPicPr>
            <a:picLocks noChangeAspect="1"/>
          </p:cNvPicPr>
          <p:nvPr/>
        </p:nvPicPr>
        <p:blipFill>
          <a:blip r:embed="rId3"/>
          <a:stretch>
            <a:fillRect/>
          </a:stretch>
        </p:blipFill>
        <p:spPr>
          <a:xfrm>
            <a:off x="401521" y="1066800"/>
            <a:ext cx="8285280" cy="4005545"/>
          </a:xfrm>
          <a:prstGeom prst="rect">
            <a:avLst/>
          </a:prstGeom>
        </p:spPr>
      </p:pic>
    </p:spTree>
    <p:extLst>
      <p:ext uri="{BB962C8B-B14F-4D97-AF65-F5344CB8AC3E}">
        <p14:creationId xmlns:p14="http://schemas.microsoft.com/office/powerpoint/2010/main" val="243378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AA000-C89E-34D6-2017-9EE271B0D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F13592-6CB5-81FF-A7C8-D226E86AE57D}"/>
              </a:ext>
            </a:extLst>
          </p:cNvPr>
          <p:cNvSpPr>
            <a:spLocks noGrp="1"/>
          </p:cNvSpPr>
          <p:nvPr>
            <p:ph type="title"/>
          </p:nvPr>
        </p:nvSpPr>
        <p:spPr/>
        <p:txBody>
          <a:bodyPr>
            <a:normAutofit fontScale="90000"/>
          </a:bodyPr>
          <a:lstStyle/>
          <a:p>
            <a:r>
              <a:rPr lang="en-US" dirty="0"/>
              <a:t>Business Problem Statement</a:t>
            </a:r>
          </a:p>
        </p:txBody>
      </p:sp>
      <p:sp>
        <p:nvSpPr>
          <p:cNvPr id="3" name="Content Placeholder 2">
            <a:extLst>
              <a:ext uri="{FF2B5EF4-FFF2-40B4-BE49-F238E27FC236}">
                <a16:creationId xmlns:a16="http://schemas.microsoft.com/office/drawing/2014/main" id="{C7774A31-05E6-D2F7-FAA2-539F7A2EA2BF}"/>
              </a:ext>
            </a:extLst>
          </p:cNvPr>
          <p:cNvSpPr>
            <a:spLocks noGrp="1"/>
          </p:cNvSpPr>
          <p:nvPr>
            <p:ph idx="1"/>
          </p:nvPr>
        </p:nvSpPr>
        <p:spPr>
          <a:xfrm>
            <a:off x="457200" y="1752600"/>
            <a:ext cx="8229600" cy="4495800"/>
          </a:xfrm>
        </p:spPr>
        <p:txBody>
          <a:bodyPr>
            <a:normAutofit/>
          </a:bodyPr>
          <a:lstStyle/>
          <a:p>
            <a:r>
              <a:rPr lang="en-US" sz="2200" dirty="0"/>
              <a:t>The lack of an automated reporting solution not only impacts operational efficiency but also limits transparency for lessors, delays decision-making, and increases administrative costs. As flight schools grow their fleets and investor base, the manual reporting process becomes increasingly difficult to scale.</a:t>
            </a:r>
          </a:p>
          <a:p>
            <a:endParaRPr lang="en-US" sz="2200" dirty="0"/>
          </a:p>
          <a:p>
            <a:r>
              <a:rPr lang="en-US" sz="1900" dirty="0"/>
              <a:t>This approach presents several challenges:</a:t>
            </a:r>
          </a:p>
          <a:p>
            <a:pPr lvl="1"/>
            <a:r>
              <a:rPr lang="en-US" sz="1500" dirty="0"/>
              <a:t>Manual data collection and consolidation consume significant staff time.</a:t>
            </a:r>
          </a:p>
          <a:p>
            <a:pPr lvl="1"/>
            <a:r>
              <a:rPr lang="en-US" sz="1500" dirty="0"/>
              <a:t>Spreadsheet-based reporting is prone to human error and inconsistencies.</a:t>
            </a:r>
          </a:p>
          <a:p>
            <a:pPr lvl="1"/>
            <a:r>
              <a:rPr lang="en-US" sz="1500" dirty="0"/>
              <a:t>Report generation is slow, delaying the delivery of critical financial information to lessors.</a:t>
            </a:r>
          </a:p>
          <a:p>
            <a:pPr lvl="1"/>
            <a:r>
              <a:rPr lang="en-US" sz="1500" dirty="0"/>
              <a:t>Limited automation reduces transparency and makes auditing and reconciliation more difficult.</a:t>
            </a:r>
          </a:p>
          <a:p>
            <a:pPr lvl="1"/>
            <a:r>
              <a:rPr lang="en-US" sz="1500" dirty="0"/>
              <a:t>The overall reporting process increases operational costs and limits scalability as the fleet and investor base grow.</a:t>
            </a:r>
          </a:p>
          <a:p>
            <a:endParaRPr lang="en-US" sz="2200" dirty="0"/>
          </a:p>
        </p:txBody>
      </p:sp>
    </p:spTree>
    <p:extLst>
      <p:ext uri="{BB962C8B-B14F-4D97-AF65-F5344CB8AC3E}">
        <p14:creationId xmlns:p14="http://schemas.microsoft.com/office/powerpoint/2010/main" val="570516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00B3-185C-5BB5-AD59-0F3620DE7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88B37-4F6B-D2E6-37B8-154BAB313B50}"/>
              </a:ext>
            </a:extLst>
          </p:cNvPr>
          <p:cNvSpPr>
            <a:spLocks noGrp="1"/>
          </p:cNvSpPr>
          <p:nvPr>
            <p:ph type="title"/>
          </p:nvPr>
        </p:nvSpPr>
        <p:spPr/>
        <p:txBody>
          <a:bodyPr>
            <a:normAutofit fontScale="90000"/>
          </a:bodyPr>
          <a:lstStyle/>
          <a:p>
            <a:r>
              <a:rPr lang="en-US" dirty="0"/>
              <a:t>Flight Leaseback Pro – Accounting</a:t>
            </a:r>
          </a:p>
        </p:txBody>
      </p:sp>
      <p:sp>
        <p:nvSpPr>
          <p:cNvPr id="11" name="TextBox 10">
            <a:extLst>
              <a:ext uri="{FF2B5EF4-FFF2-40B4-BE49-F238E27FC236}">
                <a16:creationId xmlns:a16="http://schemas.microsoft.com/office/drawing/2014/main" id="{0E1C4456-15F2-D606-B09F-6C4726113CB0}"/>
              </a:ext>
            </a:extLst>
          </p:cNvPr>
          <p:cNvSpPr txBox="1"/>
          <p:nvPr/>
        </p:nvSpPr>
        <p:spPr>
          <a:xfrm>
            <a:off x="457201" y="6115348"/>
            <a:ext cx="8403262" cy="369332"/>
          </a:xfrm>
          <a:prstGeom prst="rect">
            <a:avLst/>
          </a:prstGeom>
          <a:noFill/>
        </p:spPr>
        <p:txBody>
          <a:bodyPr wrap="square">
            <a:spAutoFit/>
          </a:bodyPr>
          <a:lstStyle/>
          <a:p>
            <a:r>
              <a:rPr lang="en-US" sz="1800" dirty="0"/>
              <a:t>Note: Here is a sample Marketing Sheet.</a:t>
            </a:r>
            <a:endParaRPr lang="en-US" dirty="0"/>
          </a:p>
        </p:txBody>
      </p:sp>
      <p:pic>
        <p:nvPicPr>
          <p:cNvPr id="8" name="Picture 7">
            <a:extLst>
              <a:ext uri="{FF2B5EF4-FFF2-40B4-BE49-F238E27FC236}">
                <a16:creationId xmlns:a16="http://schemas.microsoft.com/office/drawing/2014/main" id="{D215C6D2-9936-3E7D-6506-5C6757C94D89}"/>
              </a:ext>
            </a:extLst>
          </p:cNvPr>
          <p:cNvPicPr>
            <a:picLocks noChangeAspect="1"/>
          </p:cNvPicPr>
          <p:nvPr/>
        </p:nvPicPr>
        <p:blipFill>
          <a:blip r:embed="rId3"/>
          <a:stretch>
            <a:fillRect/>
          </a:stretch>
        </p:blipFill>
        <p:spPr>
          <a:xfrm>
            <a:off x="457201" y="1143000"/>
            <a:ext cx="8229600" cy="4685328"/>
          </a:xfrm>
          <a:prstGeom prst="rect">
            <a:avLst/>
          </a:prstGeom>
        </p:spPr>
      </p:pic>
    </p:spTree>
    <p:extLst>
      <p:ext uri="{BB962C8B-B14F-4D97-AF65-F5344CB8AC3E}">
        <p14:creationId xmlns:p14="http://schemas.microsoft.com/office/powerpoint/2010/main" val="1602431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4F941-EE29-A696-1562-EE13E6802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9CD70-BB3A-12F7-388A-0829304BBC80}"/>
              </a:ext>
            </a:extLst>
          </p:cNvPr>
          <p:cNvSpPr>
            <a:spLocks noGrp="1"/>
          </p:cNvSpPr>
          <p:nvPr>
            <p:ph type="title"/>
          </p:nvPr>
        </p:nvSpPr>
        <p:spPr/>
        <p:txBody>
          <a:bodyPr>
            <a:normAutofit fontScale="90000"/>
          </a:bodyPr>
          <a:lstStyle/>
          <a:p>
            <a:r>
              <a:rPr lang="en-US" dirty="0"/>
              <a:t>Flight Leaseback Pro – Accounting</a:t>
            </a:r>
          </a:p>
        </p:txBody>
      </p:sp>
      <p:sp>
        <p:nvSpPr>
          <p:cNvPr id="11" name="TextBox 10">
            <a:extLst>
              <a:ext uri="{FF2B5EF4-FFF2-40B4-BE49-F238E27FC236}">
                <a16:creationId xmlns:a16="http://schemas.microsoft.com/office/drawing/2014/main" id="{5756B54A-6A16-33E1-43A2-5B4514E28C2D}"/>
              </a:ext>
            </a:extLst>
          </p:cNvPr>
          <p:cNvSpPr txBox="1"/>
          <p:nvPr/>
        </p:nvSpPr>
        <p:spPr>
          <a:xfrm>
            <a:off x="457199" y="6115348"/>
            <a:ext cx="8403263" cy="369332"/>
          </a:xfrm>
          <a:prstGeom prst="rect">
            <a:avLst/>
          </a:prstGeom>
          <a:noFill/>
        </p:spPr>
        <p:txBody>
          <a:bodyPr wrap="square">
            <a:spAutoFit/>
          </a:bodyPr>
          <a:lstStyle/>
          <a:p>
            <a:r>
              <a:rPr lang="en-US" sz="1800" dirty="0"/>
              <a:t>Note: Here is a sample Flight Data Sheet.</a:t>
            </a:r>
            <a:endParaRPr lang="en-US" dirty="0"/>
          </a:p>
        </p:txBody>
      </p:sp>
      <p:pic>
        <p:nvPicPr>
          <p:cNvPr id="7" name="Picture 6">
            <a:extLst>
              <a:ext uri="{FF2B5EF4-FFF2-40B4-BE49-F238E27FC236}">
                <a16:creationId xmlns:a16="http://schemas.microsoft.com/office/drawing/2014/main" id="{DC2898AC-818E-9EE0-EC64-37EEDFC2A436}"/>
              </a:ext>
            </a:extLst>
          </p:cNvPr>
          <p:cNvPicPr>
            <a:picLocks noChangeAspect="1"/>
          </p:cNvPicPr>
          <p:nvPr/>
        </p:nvPicPr>
        <p:blipFill>
          <a:blip r:embed="rId3"/>
          <a:stretch>
            <a:fillRect/>
          </a:stretch>
        </p:blipFill>
        <p:spPr>
          <a:xfrm>
            <a:off x="457200" y="1143000"/>
            <a:ext cx="8229600" cy="4568942"/>
          </a:xfrm>
          <a:prstGeom prst="rect">
            <a:avLst/>
          </a:prstGeom>
        </p:spPr>
      </p:pic>
    </p:spTree>
    <p:extLst>
      <p:ext uri="{BB962C8B-B14F-4D97-AF65-F5344CB8AC3E}">
        <p14:creationId xmlns:p14="http://schemas.microsoft.com/office/powerpoint/2010/main" val="662582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EF461-425C-DD75-8264-960C87A94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A6E3C-4AEF-FE04-4B66-E6E4D8258C74}"/>
              </a:ext>
            </a:extLst>
          </p:cNvPr>
          <p:cNvSpPr>
            <a:spLocks noGrp="1"/>
          </p:cNvSpPr>
          <p:nvPr>
            <p:ph type="title"/>
          </p:nvPr>
        </p:nvSpPr>
        <p:spPr/>
        <p:txBody>
          <a:bodyPr>
            <a:normAutofit fontScale="90000"/>
          </a:bodyPr>
          <a:lstStyle/>
          <a:p>
            <a:r>
              <a:rPr lang="en-US" dirty="0"/>
              <a:t>Flight Leaseback Pro – Accounting</a:t>
            </a:r>
          </a:p>
        </p:txBody>
      </p:sp>
      <p:sp>
        <p:nvSpPr>
          <p:cNvPr id="11" name="TextBox 10">
            <a:extLst>
              <a:ext uri="{FF2B5EF4-FFF2-40B4-BE49-F238E27FC236}">
                <a16:creationId xmlns:a16="http://schemas.microsoft.com/office/drawing/2014/main" id="{E19AB1B6-71C7-D2BF-056E-C944B017B708}"/>
              </a:ext>
            </a:extLst>
          </p:cNvPr>
          <p:cNvSpPr txBox="1"/>
          <p:nvPr/>
        </p:nvSpPr>
        <p:spPr>
          <a:xfrm>
            <a:off x="457199" y="6115348"/>
            <a:ext cx="8403264" cy="369332"/>
          </a:xfrm>
          <a:prstGeom prst="rect">
            <a:avLst/>
          </a:prstGeom>
          <a:noFill/>
        </p:spPr>
        <p:txBody>
          <a:bodyPr wrap="square">
            <a:spAutoFit/>
          </a:bodyPr>
          <a:lstStyle/>
          <a:p>
            <a:r>
              <a:rPr lang="en-US" sz="1800" dirty="0"/>
              <a:t>Note: Here is a sample Expenses Sheet.</a:t>
            </a:r>
            <a:endParaRPr lang="en-US" dirty="0"/>
          </a:p>
        </p:txBody>
      </p:sp>
      <p:pic>
        <p:nvPicPr>
          <p:cNvPr id="7" name="Picture 6">
            <a:extLst>
              <a:ext uri="{FF2B5EF4-FFF2-40B4-BE49-F238E27FC236}">
                <a16:creationId xmlns:a16="http://schemas.microsoft.com/office/drawing/2014/main" id="{86F94951-C7B8-31AF-B11C-8AD348E87B91}"/>
              </a:ext>
            </a:extLst>
          </p:cNvPr>
          <p:cNvPicPr>
            <a:picLocks noChangeAspect="1"/>
          </p:cNvPicPr>
          <p:nvPr/>
        </p:nvPicPr>
        <p:blipFill>
          <a:blip r:embed="rId3"/>
          <a:stretch>
            <a:fillRect/>
          </a:stretch>
        </p:blipFill>
        <p:spPr>
          <a:xfrm>
            <a:off x="457199" y="1143001"/>
            <a:ext cx="8229601" cy="4458602"/>
          </a:xfrm>
          <a:prstGeom prst="rect">
            <a:avLst/>
          </a:prstGeom>
        </p:spPr>
      </p:pic>
    </p:spTree>
    <p:extLst>
      <p:ext uri="{BB962C8B-B14F-4D97-AF65-F5344CB8AC3E}">
        <p14:creationId xmlns:p14="http://schemas.microsoft.com/office/powerpoint/2010/main" val="4078515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2AB56-E79C-1B0D-58C7-3EA713AD8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3EA49-3577-AC9B-1F74-3C4F7A5B92E3}"/>
              </a:ext>
            </a:extLst>
          </p:cNvPr>
          <p:cNvSpPr>
            <a:spLocks noGrp="1"/>
          </p:cNvSpPr>
          <p:nvPr>
            <p:ph type="title"/>
          </p:nvPr>
        </p:nvSpPr>
        <p:spPr/>
        <p:txBody>
          <a:bodyPr>
            <a:normAutofit fontScale="90000"/>
          </a:bodyPr>
          <a:lstStyle/>
          <a:p>
            <a:r>
              <a:rPr lang="en-US" dirty="0"/>
              <a:t>Flight Leaseback Pro – Accounting</a:t>
            </a:r>
          </a:p>
        </p:txBody>
      </p:sp>
      <p:sp>
        <p:nvSpPr>
          <p:cNvPr id="11" name="TextBox 10">
            <a:extLst>
              <a:ext uri="{FF2B5EF4-FFF2-40B4-BE49-F238E27FC236}">
                <a16:creationId xmlns:a16="http://schemas.microsoft.com/office/drawing/2014/main" id="{30E486F6-1EA9-2552-1EDD-3218F9DC96D4}"/>
              </a:ext>
            </a:extLst>
          </p:cNvPr>
          <p:cNvSpPr txBox="1"/>
          <p:nvPr/>
        </p:nvSpPr>
        <p:spPr>
          <a:xfrm>
            <a:off x="457199" y="6115348"/>
            <a:ext cx="8403263" cy="646331"/>
          </a:xfrm>
          <a:prstGeom prst="rect">
            <a:avLst/>
          </a:prstGeom>
          <a:noFill/>
        </p:spPr>
        <p:txBody>
          <a:bodyPr wrap="square">
            <a:spAutoFit/>
          </a:bodyPr>
          <a:lstStyle/>
          <a:p>
            <a:r>
              <a:rPr lang="en-US" sz="1800" dirty="0"/>
              <a:t>Note: Here is a sample Leaseback Transactions Sheet. Lists transaction for the accounting period, transaction date may not be in the same period.</a:t>
            </a:r>
            <a:endParaRPr lang="en-US" dirty="0"/>
          </a:p>
        </p:txBody>
      </p:sp>
      <p:pic>
        <p:nvPicPr>
          <p:cNvPr id="7" name="Picture 6">
            <a:extLst>
              <a:ext uri="{FF2B5EF4-FFF2-40B4-BE49-F238E27FC236}">
                <a16:creationId xmlns:a16="http://schemas.microsoft.com/office/drawing/2014/main" id="{28CAD6E4-79F0-D14B-C91F-48F1D84FC327}"/>
              </a:ext>
            </a:extLst>
          </p:cNvPr>
          <p:cNvPicPr>
            <a:picLocks noChangeAspect="1"/>
          </p:cNvPicPr>
          <p:nvPr/>
        </p:nvPicPr>
        <p:blipFill>
          <a:blip r:embed="rId3"/>
          <a:stretch>
            <a:fillRect/>
          </a:stretch>
        </p:blipFill>
        <p:spPr>
          <a:xfrm>
            <a:off x="457200" y="1143000"/>
            <a:ext cx="8229600" cy="4800600"/>
          </a:xfrm>
          <a:prstGeom prst="rect">
            <a:avLst/>
          </a:prstGeom>
        </p:spPr>
      </p:pic>
    </p:spTree>
    <p:extLst>
      <p:ext uri="{BB962C8B-B14F-4D97-AF65-F5344CB8AC3E}">
        <p14:creationId xmlns:p14="http://schemas.microsoft.com/office/powerpoint/2010/main" val="3726660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569DE-54CC-A329-89E6-5C203A3DA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2067C-0140-1027-297D-2697A4D435A4}"/>
              </a:ext>
            </a:extLst>
          </p:cNvPr>
          <p:cNvSpPr>
            <a:spLocks noGrp="1"/>
          </p:cNvSpPr>
          <p:nvPr>
            <p:ph type="title"/>
          </p:nvPr>
        </p:nvSpPr>
        <p:spPr/>
        <p:txBody>
          <a:bodyPr>
            <a:normAutofit fontScale="90000"/>
          </a:bodyPr>
          <a:lstStyle/>
          <a:p>
            <a:r>
              <a:rPr lang="en-US" dirty="0"/>
              <a:t>Flight Leaseback Pro – Accounting</a:t>
            </a:r>
          </a:p>
        </p:txBody>
      </p:sp>
      <p:sp>
        <p:nvSpPr>
          <p:cNvPr id="11" name="TextBox 10">
            <a:extLst>
              <a:ext uri="{FF2B5EF4-FFF2-40B4-BE49-F238E27FC236}">
                <a16:creationId xmlns:a16="http://schemas.microsoft.com/office/drawing/2014/main" id="{AB8B17B0-B6FB-565A-629F-B024FD10FF1F}"/>
              </a:ext>
            </a:extLst>
          </p:cNvPr>
          <p:cNvSpPr txBox="1"/>
          <p:nvPr/>
        </p:nvSpPr>
        <p:spPr>
          <a:xfrm>
            <a:off x="457201" y="5715000"/>
            <a:ext cx="8403262" cy="923330"/>
          </a:xfrm>
          <a:prstGeom prst="rect">
            <a:avLst/>
          </a:prstGeom>
          <a:noFill/>
        </p:spPr>
        <p:txBody>
          <a:bodyPr wrap="square">
            <a:spAutoFit/>
          </a:bodyPr>
          <a:lstStyle/>
          <a:p>
            <a:r>
              <a:rPr lang="en-US" sz="1800" dirty="0"/>
              <a:t>Note: Here is a sample Net Sheet, which is a summary per month, from beginning of leaseback. Shows the details every month to Lessor and final balance as end of the accounting period.</a:t>
            </a:r>
            <a:endParaRPr lang="en-US" dirty="0"/>
          </a:p>
        </p:txBody>
      </p:sp>
      <p:pic>
        <p:nvPicPr>
          <p:cNvPr id="4" name="Picture 3">
            <a:extLst>
              <a:ext uri="{FF2B5EF4-FFF2-40B4-BE49-F238E27FC236}">
                <a16:creationId xmlns:a16="http://schemas.microsoft.com/office/drawing/2014/main" id="{8EBD245F-5064-399D-BCE3-CB12DFC97227}"/>
              </a:ext>
            </a:extLst>
          </p:cNvPr>
          <p:cNvPicPr>
            <a:picLocks noChangeAspect="1"/>
          </p:cNvPicPr>
          <p:nvPr/>
        </p:nvPicPr>
        <p:blipFill>
          <a:blip r:embed="rId3"/>
          <a:stretch>
            <a:fillRect/>
          </a:stretch>
        </p:blipFill>
        <p:spPr>
          <a:xfrm>
            <a:off x="457201" y="1143000"/>
            <a:ext cx="8229600" cy="4411193"/>
          </a:xfrm>
          <a:prstGeom prst="rect">
            <a:avLst/>
          </a:prstGeom>
        </p:spPr>
      </p:pic>
    </p:spTree>
    <p:extLst>
      <p:ext uri="{BB962C8B-B14F-4D97-AF65-F5344CB8AC3E}">
        <p14:creationId xmlns:p14="http://schemas.microsoft.com/office/powerpoint/2010/main" val="3671672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46C44-D936-2619-83A0-5A04C566E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1B245-EFED-A410-8B87-2DF10B489C74}"/>
              </a:ext>
            </a:extLst>
          </p:cNvPr>
          <p:cNvSpPr>
            <a:spLocks noGrp="1"/>
          </p:cNvSpPr>
          <p:nvPr>
            <p:ph type="title"/>
          </p:nvPr>
        </p:nvSpPr>
        <p:spPr/>
        <p:txBody>
          <a:bodyPr>
            <a:normAutofit fontScale="90000"/>
          </a:bodyPr>
          <a:lstStyle/>
          <a:p>
            <a:r>
              <a:rPr lang="en-US" dirty="0"/>
              <a:t>Flight Leaseback Pro – Accounting</a:t>
            </a:r>
          </a:p>
        </p:txBody>
      </p:sp>
      <p:sp>
        <p:nvSpPr>
          <p:cNvPr id="11" name="TextBox 10">
            <a:extLst>
              <a:ext uri="{FF2B5EF4-FFF2-40B4-BE49-F238E27FC236}">
                <a16:creationId xmlns:a16="http://schemas.microsoft.com/office/drawing/2014/main" id="{006CEC20-B5EF-56F5-6741-941D9EA574B3}"/>
              </a:ext>
            </a:extLst>
          </p:cNvPr>
          <p:cNvSpPr txBox="1"/>
          <p:nvPr/>
        </p:nvSpPr>
        <p:spPr>
          <a:xfrm>
            <a:off x="381000" y="5177135"/>
            <a:ext cx="8395950" cy="923330"/>
          </a:xfrm>
          <a:prstGeom prst="rect">
            <a:avLst/>
          </a:prstGeom>
          <a:noFill/>
        </p:spPr>
        <p:txBody>
          <a:bodyPr wrap="square">
            <a:spAutoFit/>
          </a:bodyPr>
          <a:lstStyle/>
          <a:p>
            <a:r>
              <a:rPr lang="en-US" sz="1800" dirty="0"/>
              <a:t>Note: </a:t>
            </a:r>
            <a:r>
              <a:rPr lang="en-US" dirty="0"/>
              <a:t> Configuration option is to configure and maintain information about Aircraft Owners, Expense Types, Periodic Fee Types, Aircraft’s specific fees for applicable periodic fees. Also, you can customize marketing report.</a:t>
            </a:r>
          </a:p>
        </p:txBody>
      </p:sp>
      <p:pic>
        <p:nvPicPr>
          <p:cNvPr id="5" name="Picture 4">
            <a:extLst>
              <a:ext uri="{FF2B5EF4-FFF2-40B4-BE49-F238E27FC236}">
                <a16:creationId xmlns:a16="http://schemas.microsoft.com/office/drawing/2014/main" id="{08771A4A-70A6-1D7C-2C9D-F4127B0E4150}"/>
              </a:ext>
            </a:extLst>
          </p:cNvPr>
          <p:cNvPicPr>
            <a:picLocks noChangeAspect="1"/>
          </p:cNvPicPr>
          <p:nvPr/>
        </p:nvPicPr>
        <p:blipFill>
          <a:blip r:embed="rId3"/>
          <a:stretch>
            <a:fillRect/>
          </a:stretch>
        </p:blipFill>
        <p:spPr>
          <a:xfrm>
            <a:off x="381000" y="990600"/>
            <a:ext cx="8305800" cy="3479893"/>
          </a:xfrm>
          <a:prstGeom prst="rect">
            <a:avLst/>
          </a:prstGeom>
        </p:spPr>
      </p:pic>
    </p:spTree>
    <p:extLst>
      <p:ext uri="{BB962C8B-B14F-4D97-AF65-F5344CB8AC3E}">
        <p14:creationId xmlns:p14="http://schemas.microsoft.com/office/powerpoint/2010/main" val="1805142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1BAF0-E825-074E-4A4A-E6201ED00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91732-399A-8FF6-E138-33D98FE8BEE7}"/>
              </a:ext>
            </a:extLst>
          </p:cNvPr>
          <p:cNvSpPr>
            <a:spLocks noGrp="1"/>
          </p:cNvSpPr>
          <p:nvPr>
            <p:ph type="title"/>
          </p:nvPr>
        </p:nvSpPr>
        <p:spPr/>
        <p:txBody>
          <a:bodyPr>
            <a:normAutofit fontScale="90000"/>
          </a:bodyPr>
          <a:lstStyle/>
          <a:p>
            <a:r>
              <a:rPr lang="en-US" dirty="0"/>
              <a:t>Flight Leaseback Pro – Accounting</a:t>
            </a:r>
          </a:p>
        </p:txBody>
      </p:sp>
      <p:sp>
        <p:nvSpPr>
          <p:cNvPr id="11" name="TextBox 10">
            <a:extLst>
              <a:ext uri="{FF2B5EF4-FFF2-40B4-BE49-F238E27FC236}">
                <a16:creationId xmlns:a16="http://schemas.microsoft.com/office/drawing/2014/main" id="{EEB78254-F515-FAD3-7B85-BE072CACC3C7}"/>
              </a:ext>
            </a:extLst>
          </p:cNvPr>
          <p:cNvSpPr txBox="1"/>
          <p:nvPr/>
        </p:nvSpPr>
        <p:spPr>
          <a:xfrm>
            <a:off x="402324" y="5177135"/>
            <a:ext cx="8374626" cy="1200329"/>
          </a:xfrm>
          <a:prstGeom prst="rect">
            <a:avLst/>
          </a:prstGeom>
          <a:noFill/>
        </p:spPr>
        <p:txBody>
          <a:bodyPr wrap="square">
            <a:spAutoFit/>
          </a:bodyPr>
          <a:lstStyle/>
          <a:p>
            <a:r>
              <a:rPr lang="en-US" sz="1800" dirty="0"/>
              <a:t>Note: </a:t>
            </a:r>
            <a:r>
              <a:rPr lang="en-US" dirty="0"/>
              <a:t> Access to Application Portal is only available to company Admins, where they can maintain users list and grant/revoke permissions to different modules in “Flight Leaseback Pro” system as they wish. There are some application monitoring report that admin can run to monitor.</a:t>
            </a:r>
          </a:p>
        </p:txBody>
      </p:sp>
      <p:pic>
        <p:nvPicPr>
          <p:cNvPr id="4" name="Picture 3">
            <a:extLst>
              <a:ext uri="{FF2B5EF4-FFF2-40B4-BE49-F238E27FC236}">
                <a16:creationId xmlns:a16="http://schemas.microsoft.com/office/drawing/2014/main" id="{A4D7A326-203D-3610-EE15-905B31923177}"/>
              </a:ext>
            </a:extLst>
          </p:cNvPr>
          <p:cNvPicPr>
            <a:picLocks noChangeAspect="1"/>
          </p:cNvPicPr>
          <p:nvPr/>
        </p:nvPicPr>
        <p:blipFill>
          <a:blip r:embed="rId3"/>
          <a:stretch>
            <a:fillRect/>
          </a:stretch>
        </p:blipFill>
        <p:spPr>
          <a:xfrm>
            <a:off x="402324" y="1090606"/>
            <a:ext cx="8284476" cy="4086529"/>
          </a:xfrm>
          <a:prstGeom prst="rect">
            <a:avLst/>
          </a:prstGeom>
        </p:spPr>
      </p:pic>
    </p:spTree>
    <p:extLst>
      <p:ext uri="{BB962C8B-B14F-4D97-AF65-F5344CB8AC3E}">
        <p14:creationId xmlns:p14="http://schemas.microsoft.com/office/powerpoint/2010/main" val="707645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06773-E7BD-CC44-9A21-974FD5A90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9FBB9-1049-CE06-6EA6-971AB3DB6ED7}"/>
              </a:ext>
            </a:extLst>
          </p:cNvPr>
          <p:cNvSpPr>
            <a:spLocks noGrp="1"/>
          </p:cNvSpPr>
          <p:nvPr>
            <p:ph type="title"/>
          </p:nvPr>
        </p:nvSpPr>
        <p:spPr/>
        <p:txBody>
          <a:bodyPr>
            <a:normAutofit fontScale="90000"/>
          </a:bodyPr>
          <a:lstStyle/>
          <a:p>
            <a:r>
              <a:rPr lang="en-US" dirty="0"/>
              <a:t>Flight Leaseback Pro – Accounting</a:t>
            </a:r>
          </a:p>
        </p:txBody>
      </p:sp>
      <p:sp>
        <p:nvSpPr>
          <p:cNvPr id="11" name="TextBox 10">
            <a:extLst>
              <a:ext uri="{FF2B5EF4-FFF2-40B4-BE49-F238E27FC236}">
                <a16:creationId xmlns:a16="http://schemas.microsoft.com/office/drawing/2014/main" id="{AA8907B8-2B17-F2F3-D53C-2540728E609C}"/>
              </a:ext>
            </a:extLst>
          </p:cNvPr>
          <p:cNvSpPr txBox="1"/>
          <p:nvPr/>
        </p:nvSpPr>
        <p:spPr>
          <a:xfrm>
            <a:off x="457200" y="5177135"/>
            <a:ext cx="8319750" cy="923330"/>
          </a:xfrm>
          <a:prstGeom prst="rect">
            <a:avLst/>
          </a:prstGeom>
          <a:noFill/>
        </p:spPr>
        <p:txBody>
          <a:bodyPr wrap="square">
            <a:spAutoFit/>
          </a:bodyPr>
          <a:lstStyle/>
          <a:p>
            <a:r>
              <a:rPr lang="en-US" sz="1800" dirty="0"/>
              <a:t>Note: </a:t>
            </a:r>
            <a:r>
              <a:rPr lang="en-US" dirty="0"/>
              <a:t> There are different roles for application and can be assigned or removed to a user. User can also be terminated by updating termination date. Each module has </a:t>
            </a:r>
            <a:r>
              <a:rPr lang="en-US" dirty="0" err="1"/>
              <a:t>ReadOnly</a:t>
            </a:r>
            <a:r>
              <a:rPr lang="en-US" dirty="0"/>
              <a:t> and Admin roles. Admin role has full permission to specific module.</a:t>
            </a:r>
          </a:p>
        </p:txBody>
      </p:sp>
      <p:pic>
        <p:nvPicPr>
          <p:cNvPr id="5" name="Picture 4">
            <a:extLst>
              <a:ext uri="{FF2B5EF4-FFF2-40B4-BE49-F238E27FC236}">
                <a16:creationId xmlns:a16="http://schemas.microsoft.com/office/drawing/2014/main" id="{60E39085-61D2-BD44-318F-5F8A6A9C2A29}"/>
              </a:ext>
            </a:extLst>
          </p:cNvPr>
          <p:cNvPicPr>
            <a:picLocks noChangeAspect="1"/>
          </p:cNvPicPr>
          <p:nvPr/>
        </p:nvPicPr>
        <p:blipFill>
          <a:blip r:embed="rId3"/>
          <a:stretch>
            <a:fillRect/>
          </a:stretch>
        </p:blipFill>
        <p:spPr>
          <a:xfrm>
            <a:off x="457200" y="1143000"/>
            <a:ext cx="8229600" cy="3396326"/>
          </a:xfrm>
          <a:prstGeom prst="rect">
            <a:avLst/>
          </a:prstGeom>
        </p:spPr>
      </p:pic>
    </p:spTree>
    <p:extLst>
      <p:ext uri="{BB962C8B-B14F-4D97-AF65-F5344CB8AC3E}">
        <p14:creationId xmlns:p14="http://schemas.microsoft.com/office/powerpoint/2010/main" val="3255196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p:txBody>
          <a:bodyPr>
            <a:normAutofit fontScale="92500"/>
          </a:bodyPr>
          <a:lstStyle/>
          <a:p>
            <a:pPr>
              <a:buClr>
                <a:srgbClr val="FF0000"/>
              </a:buClr>
              <a:buFont typeface="Wingdings" pitchFamily="2" charset="2"/>
              <a:buChar char="Ø"/>
            </a:pPr>
            <a:r>
              <a:rPr lang="en-US" b="1" dirty="0"/>
              <a:t>Saves hours of manual work every month.</a:t>
            </a:r>
            <a:endParaRPr lang="en-US" dirty="0"/>
          </a:p>
          <a:p>
            <a:pPr>
              <a:buClr>
                <a:srgbClr val="FF0000"/>
              </a:buClr>
              <a:buFont typeface="Wingdings" pitchFamily="2" charset="2"/>
              <a:buChar char="Ø"/>
            </a:pPr>
            <a:r>
              <a:rPr lang="en-US" b="1" dirty="0"/>
              <a:t>Reduces administrative overhead.</a:t>
            </a:r>
            <a:r>
              <a:rPr lang="en-US" dirty="0"/>
              <a:t> </a:t>
            </a:r>
          </a:p>
          <a:p>
            <a:pPr>
              <a:buClr>
                <a:srgbClr val="FF0000"/>
              </a:buClr>
              <a:buFont typeface="Wingdings" pitchFamily="2" charset="2"/>
              <a:buChar char="Ø"/>
            </a:pPr>
            <a:r>
              <a:rPr lang="en-US" b="1" dirty="0"/>
              <a:t>Keeps every leaseback organized and compliant.</a:t>
            </a:r>
            <a:r>
              <a:rPr lang="en-US" dirty="0"/>
              <a:t> </a:t>
            </a:r>
          </a:p>
          <a:p>
            <a:pPr>
              <a:buClr>
                <a:srgbClr val="FF0000"/>
              </a:buClr>
              <a:buFont typeface="Wingdings" pitchFamily="2" charset="2"/>
              <a:buChar char="Ø"/>
            </a:pPr>
            <a:r>
              <a:rPr lang="en-US" b="1" dirty="0"/>
              <a:t>Improves visibility with real-time reporting.</a:t>
            </a:r>
            <a:r>
              <a:rPr lang="en-US" dirty="0"/>
              <a:t> </a:t>
            </a:r>
          </a:p>
          <a:p>
            <a:pPr>
              <a:buClr>
                <a:srgbClr val="FF0000"/>
              </a:buClr>
              <a:buFont typeface="Wingdings" pitchFamily="2" charset="2"/>
              <a:buChar char="Ø"/>
            </a:pPr>
            <a:r>
              <a:rPr lang="en-US" b="1" dirty="0"/>
              <a:t>Scales your business without adding administrative staff.</a:t>
            </a:r>
            <a:r>
              <a:rPr lang="en-US" dirty="0"/>
              <a:t> </a:t>
            </a:r>
          </a:p>
          <a:p>
            <a:pPr>
              <a:buClr>
                <a:srgbClr val="FF0000"/>
              </a:buClr>
              <a:buFont typeface="Wingdings" pitchFamily="2" charset="2"/>
              <a:buChar char="Ø"/>
            </a:pPr>
            <a:r>
              <a:rPr lang="en-US" b="1" dirty="0"/>
              <a:t>Replaces spreadsheets with a purpose-built platform.</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p:txBody>
          <a:bodyPr>
            <a:normAutofit/>
          </a:bodyPr>
          <a:lstStyle/>
          <a:p>
            <a:pPr>
              <a:buClr>
                <a:srgbClr val="FF0000"/>
              </a:buClr>
              <a:buFont typeface="Wingdings" pitchFamily="2" charset="2"/>
              <a:buChar char="Ø"/>
            </a:pPr>
            <a:r>
              <a:rPr lang="en-US" dirty="0"/>
              <a:t>We offer FREE trial.</a:t>
            </a:r>
          </a:p>
          <a:p>
            <a:pPr>
              <a:buClr>
                <a:srgbClr val="FF0000"/>
              </a:buClr>
              <a:buFont typeface="Wingdings" pitchFamily="2" charset="2"/>
              <a:buChar char="Ø"/>
            </a:pPr>
            <a:r>
              <a:rPr lang="en-US" dirty="0"/>
              <a:t>Send us email to request demo.</a:t>
            </a:r>
          </a:p>
          <a:p>
            <a:pPr>
              <a:buClr>
                <a:srgbClr val="FF0000"/>
              </a:buClr>
              <a:buFont typeface="Wingdings" pitchFamily="2" charset="2"/>
              <a:buChar char="Ø"/>
            </a:pPr>
            <a:endParaRPr lang="en-US" dirty="0"/>
          </a:p>
          <a:p>
            <a:pPr>
              <a:buClr>
                <a:srgbClr val="FF0000"/>
              </a:buClr>
              <a:buFont typeface="Wingdings" pitchFamily="2" charset="2"/>
              <a:buChar char="Ø"/>
            </a:pPr>
            <a:r>
              <a:rPr lang="en-US" dirty="0"/>
              <a:t>For more information, please contact</a:t>
            </a:r>
          </a:p>
          <a:p>
            <a:pPr>
              <a:buNone/>
            </a:pPr>
            <a:r>
              <a:rPr lang="en-US" dirty="0"/>
              <a:t>	</a:t>
            </a:r>
            <a:r>
              <a:rPr lang="en-US" dirty="0">
                <a:hlinkClick r:id="rId2"/>
              </a:rPr>
              <a:t>Info@mauli.com</a:t>
            </a:r>
            <a:r>
              <a:rPr lang="en-US" dirty="0"/>
              <a:t>.</a:t>
            </a:r>
          </a:p>
          <a:p>
            <a:pPr>
              <a:buNone/>
            </a:pP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0AA96-F72D-B5DD-95B9-916F5062E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D3DCC-E0EF-21B8-4DDE-7EBE4F8B0903}"/>
              </a:ext>
            </a:extLst>
          </p:cNvPr>
          <p:cNvSpPr>
            <a:spLocks noGrp="1"/>
          </p:cNvSpPr>
          <p:nvPr>
            <p:ph type="title"/>
          </p:nvPr>
        </p:nvSpPr>
        <p:spPr/>
        <p:txBody>
          <a:bodyPr>
            <a:normAutofit fontScale="90000"/>
          </a:bodyPr>
          <a:lstStyle/>
          <a:p>
            <a:r>
              <a:rPr lang="en-US" dirty="0"/>
              <a:t>Business Problem Statement</a:t>
            </a:r>
          </a:p>
        </p:txBody>
      </p:sp>
      <p:sp>
        <p:nvSpPr>
          <p:cNvPr id="3" name="Content Placeholder 2">
            <a:extLst>
              <a:ext uri="{FF2B5EF4-FFF2-40B4-BE49-F238E27FC236}">
                <a16:creationId xmlns:a16="http://schemas.microsoft.com/office/drawing/2014/main" id="{F7B0379F-D8C0-B13E-7ACE-A18EC0CF0945}"/>
              </a:ext>
            </a:extLst>
          </p:cNvPr>
          <p:cNvSpPr>
            <a:spLocks noGrp="1"/>
          </p:cNvSpPr>
          <p:nvPr>
            <p:ph idx="1"/>
          </p:nvPr>
        </p:nvSpPr>
        <p:spPr>
          <a:xfrm>
            <a:off x="457200" y="1752600"/>
            <a:ext cx="8229600" cy="4495800"/>
          </a:xfrm>
        </p:spPr>
        <p:txBody>
          <a:bodyPr>
            <a:normAutofit/>
          </a:bodyPr>
          <a:lstStyle/>
          <a:p>
            <a:r>
              <a:rPr lang="en-US" sz="2000" dirty="0"/>
              <a:t>There is a clear need for an automated reporting solution that integrates data from multiple source systems, standardizes report generation, and delivers accurate, timely, and transparent reports to aircraft lessors. Such a solution would reduce administrative effort, improve data accuracy, enhance investor confidence, and enable flight schools to focus on their core business operations.</a:t>
            </a:r>
          </a:p>
          <a:p>
            <a:endParaRPr lang="en-US" sz="2000" dirty="0"/>
          </a:p>
          <a:p>
            <a:r>
              <a:rPr lang="en-US" sz="2000" dirty="0"/>
              <a:t>Flight Leaseback Pro solution is an integrated reporting platform that unifies data from multiple source systems, validates information, and generates standardized monthly reports would significantly reduce manual effort, improve accuracy, enhance transparency, and deliver timely insights for both flight schools and aircraft lessors.</a:t>
            </a:r>
          </a:p>
        </p:txBody>
      </p:sp>
    </p:spTree>
    <p:extLst>
      <p:ext uri="{BB962C8B-B14F-4D97-AF65-F5344CB8AC3E}">
        <p14:creationId xmlns:p14="http://schemas.microsoft.com/office/powerpoint/2010/main" val="800156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4" name="Rectangle 2"/>
          <p:cNvSpPr>
            <a:spLocks noChangeArrowheads="1"/>
          </p:cNvSpPr>
          <p:nvPr/>
        </p:nvSpPr>
        <p:spPr bwMode="invGray">
          <a:xfrm>
            <a:off x="3810000" y="2667000"/>
            <a:ext cx="3314700" cy="3503139"/>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27700" i="1" dirty="0">
                <a:solidFill>
                  <a:schemeClr val="accent1">
                    <a:lumMod val="50000"/>
                  </a:schemeClr>
                </a:solidFill>
                <a:latin typeface="Times"/>
                <a:cs typeface="Times New Roman" pitchFamily="18" charset="0"/>
              </a:rPr>
              <a:t>A</a:t>
            </a:r>
          </a:p>
        </p:txBody>
      </p:sp>
      <p:sp>
        <p:nvSpPr>
          <p:cNvPr id="5" name="Rectangle 3"/>
          <p:cNvSpPr>
            <a:spLocks noChangeArrowheads="1"/>
          </p:cNvSpPr>
          <p:nvPr/>
        </p:nvSpPr>
        <p:spPr bwMode="invGray">
          <a:xfrm>
            <a:off x="1600200" y="533400"/>
            <a:ext cx="3314700" cy="3503139"/>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27700" i="1" dirty="0">
                <a:solidFill>
                  <a:schemeClr val="accent1">
                    <a:lumMod val="50000"/>
                  </a:schemeClr>
                </a:solidFill>
                <a:latin typeface="Times"/>
                <a:cs typeface="Times New Roman" pitchFamily="18" charset="0"/>
              </a:rPr>
              <a:t>Q</a:t>
            </a:r>
          </a:p>
        </p:txBody>
      </p:sp>
      <p:sp>
        <p:nvSpPr>
          <p:cNvPr id="6" name="Rectangle 4"/>
          <p:cNvSpPr>
            <a:spLocks noChangeArrowheads="1"/>
          </p:cNvSpPr>
          <p:nvPr/>
        </p:nvSpPr>
        <p:spPr bwMode="invGray">
          <a:xfrm>
            <a:off x="2914650" y="1828800"/>
            <a:ext cx="3314700" cy="3503139"/>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27700" i="1" dirty="0">
                <a:solidFill>
                  <a:srgbClr val="FF0000"/>
                </a:solidFill>
                <a:latin typeface="Times"/>
                <a:cs typeface="Times New Roman" pitchFamily="18" charset="0"/>
              </a:rPr>
              <a:t>&amp;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Thank You!</a:t>
            </a:r>
          </a:p>
        </p:txBody>
      </p:sp>
      <p:sp>
        <p:nvSpPr>
          <p:cNvPr id="7" name="Rectangle 6"/>
          <p:cNvSpPr/>
          <p:nvPr/>
        </p:nvSpPr>
        <p:spPr>
          <a:xfrm>
            <a:off x="1143000" y="1295400"/>
            <a:ext cx="5715000" cy="1200329"/>
          </a:xfrm>
          <a:prstGeom prst="rect">
            <a:avLst/>
          </a:prstGeom>
        </p:spPr>
        <p:txBody>
          <a:bodyPr wrap="square">
            <a:spAutoFit/>
          </a:bodyPr>
          <a:lstStyle/>
          <a:p>
            <a:pPr>
              <a:buClr>
                <a:srgbClr val="FF0000"/>
              </a:buClr>
              <a:buFont typeface="Wingdings" pitchFamily="2" charset="2"/>
              <a:buChar char="Ø"/>
            </a:pPr>
            <a:r>
              <a:rPr lang="en-US" dirty="0"/>
              <a:t> send me questions &amp; comments directly:</a:t>
            </a:r>
          </a:p>
          <a:p>
            <a:pPr lvl="1">
              <a:buClr>
                <a:srgbClr val="FF0000"/>
              </a:buClr>
              <a:buFont typeface="Wingdings" pitchFamily="2" charset="2"/>
              <a:buChar char="Ø"/>
            </a:pPr>
            <a:r>
              <a:rPr lang="en-US" dirty="0"/>
              <a:t> Kashyap Shukla, Mauli Systems, Inc.</a:t>
            </a:r>
          </a:p>
          <a:p>
            <a:pPr lvl="1">
              <a:buClr>
                <a:srgbClr val="FF0000"/>
              </a:buClr>
              <a:buFont typeface="Wingdings" pitchFamily="2" charset="2"/>
              <a:buChar char="Ø"/>
            </a:pPr>
            <a:r>
              <a:rPr lang="en-US" dirty="0"/>
              <a:t> Phone: 203-788-7722</a:t>
            </a:r>
          </a:p>
          <a:p>
            <a:pPr lvl="1">
              <a:buClr>
                <a:srgbClr val="FF0000"/>
              </a:buClr>
              <a:buFont typeface="Wingdings" pitchFamily="2" charset="2"/>
              <a:buChar char="Ø"/>
            </a:pPr>
            <a:r>
              <a:rPr lang="en-US" dirty="0"/>
              <a:t> Email: Kashyap_shukla@mauli.com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Difference</a:t>
            </a:r>
          </a:p>
        </p:txBody>
      </p:sp>
      <p:graphicFrame>
        <p:nvGraphicFramePr>
          <p:cNvPr id="5" name="Content Placeholder 4">
            <a:extLst>
              <a:ext uri="{FF2B5EF4-FFF2-40B4-BE49-F238E27FC236}">
                <a16:creationId xmlns:a16="http://schemas.microsoft.com/office/drawing/2014/main" id="{30982950-7387-439A-D345-B25CF8E6A74D}"/>
              </a:ext>
            </a:extLst>
          </p:cNvPr>
          <p:cNvGraphicFramePr>
            <a:graphicFrameLocks noGrp="1"/>
          </p:cNvGraphicFramePr>
          <p:nvPr>
            <p:ph idx="1"/>
            <p:extLst>
              <p:ext uri="{D42A27DB-BD31-4B8C-83A1-F6EECF244321}">
                <p14:modId xmlns:p14="http://schemas.microsoft.com/office/powerpoint/2010/main" val="4290377512"/>
              </p:ext>
            </p:extLst>
          </p:nvPr>
        </p:nvGraphicFramePr>
        <p:xfrm>
          <a:off x="419100" y="1219200"/>
          <a:ext cx="8305800" cy="4389120"/>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3651622484"/>
                    </a:ext>
                  </a:extLst>
                </a:gridCol>
                <a:gridCol w="4152900">
                  <a:extLst>
                    <a:ext uri="{9D8B030D-6E8A-4147-A177-3AD203B41FA5}">
                      <a16:colId xmlns:a16="http://schemas.microsoft.com/office/drawing/2014/main" val="4003311088"/>
                    </a:ext>
                  </a:extLst>
                </a:gridCol>
              </a:tblGrid>
              <a:tr h="640080">
                <a:tc>
                  <a:txBody>
                    <a:bodyPr/>
                    <a:lstStyle/>
                    <a:p>
                      <a:r>
                        <a:rPr lang="en-US" dirty="0"/>
                        <a:t>Traditional Process</a:t>
                      </a:r>
                    </a:p>
                  </a:txBody>
                  <a:tcPr/>
                </a:tc>
                <a:tc>
                  <a:txBody>
                    <a:bodyPr/>
                    <a:lstStyle/>
                    <a:p>
                      <a:r>
                        <a:rPr lang="en-US" dirty="0"/>
                        <a:t>Flight Leaseback Pro</a:t>
                      </a:r>
                    </a:p>
                  </a:txBody>
                  <a:tcPr/>
                </a:tc>
                <a:extLst>
                  <a:ext uri="{0D108BD9-81ED-4DB2-BD59-A6C34878D82A}">
                    <a16:rowId xmlns:a16="http://schemas.microsoft.com/office/drawing/2014/main" val="2781706255"/>
                  </a:ext>
                </a:extLst>
              </a:tr>
              <a:tr h="640080">
                <a:tc>
                  <a:txBody>
                    <a:bodyPr/>
                    <a:lstStyle/>
                    <a:p>
                      <a:r>
                        <a:rPr lang="en-US" dirty="0"/>
                        <a:t>Compile Data in Excel Manually</a:t>
                      </a:r>
                    </a:p>
                  </a:txBody>
                  <a:tcPr/>
                </a:tc>
                <a:tc>
                  <a:txBody>
                    <a:bodyPr/>
                    <a:lstStyle/>
                    <a:p>
                      <a:r>
                        <a:rPr lang="en-US" dirty="0"/>
                        <a:t>Automated workflows to upload and validate the datasets</a:t>
                      </a:r>
                    </a:p>
                  </a:txBody>
                  <a:tcPr/>
                </a:tc>
                <a:extLst>
                  <a:ext uri="{0D108BD9-81ED-4DB2-BD59-A6C34878D82A}">
                    <a16:rowId xmlns:a16="http://schemas.microsoft.com/office/drawing/2014/main" val="380473571"/>
                  </a:ext>
                </a:extLst>
              </a:tr>
              <a:tr h="640080">
                <a:tc>
                  <a:txBody>
                    <a:bodyPr/>
                    <a:lstStyle/>
                    <a:p>
                      <a:r>
                        <a:rPr lang="en-US" dirty="0"/>
                        <a:t>Manual process – error prone – no validation </a:t>
                      </a:r>
                    </a:p>
                  </a:txBody>
                  <a:tcPr/>
                </a:tc>
                <a:tc>
                  <a:txBody>
                    <a:bodyPr/>
                    <a:lstStyle/>
                    <a:p>
                      <a:r>
                        <a:rPr lang="en-US" dirty="0"/>
                        <a:t>Secure cloud platform</a:t>
                      </a:r>
                    </a:p>
                  </a:txBody>
                  <a:tcPr/>
                </a:tc>
                <a:extLst>
                  <a:ext uri="{0D108BD9-81ED-4DB2-BD59-A6C34878D82A}">
                    <a16:rowId xmlns:a16="http://schemas.microsoft.com/office/drawing/2014/main" val="2603386009"/>
                  </a:ext>
                </a:extLst>
              </a:tr>
              <a:tr h="640080">
                <a:tc>
                  <a:txBody>
                    <a:bodyPr/>
                    <a:lstStyle/>
                    <a:p>
                      <a:r>
                        <a:rPr lang="en-US" dirty="0"/>
                        <a:t>Time Consuming </a:t>
                      </a:r>
                    </a:p>
                  </a:txBody>
                  <a:tcPr/>
                </a:tc>
                <a:tc>
                  <a:txBody>
                    <a:bodyPr/>
                    <a:lstStyle/>
                    <a:p>
                      <a:r>
                        <a:rPr lang="en-US" dirty="0"/>
                        <a:t>Real-time reporting</a:t>
                      </a:r>
                    </a:p>
                  </a:txBody>
                  <a:tcPr/>
                </a:tc>
                <a:extLst>
                  <a:ext uri="{0D108BD9-81ED-4DB2-BD59-A6C34878D82A}">
                    <a16:rowId xmlns:a16="http://schemas.microsoft.com/office/drawing/2014/main" val="995239647"/>
                  </a:ext>
                </a:extLst>
              </a:tr>
              <a:tr h="640080">
                <a:tc>
                  <a:txBody>
                    <a:bodyPr/>
                    <a:lstStyle/>
                    <a:p>
                      <a:r>
                        <a:rPr lang="en-US" dirty="0"/>
                        <a:t>Missed deadlines</a:t>
                      </a:r>
                    </a:p>
                  </a:txBody>
                  <a:tcPr/>
                </a:tc>
                <a:tc>
                  <a:txBody>
                    <a:bodyPr/>
                    <a:lstStyle/>
                    <a:p>
                      <a:r>
                        <a:rPr lang="en-US" dirty="0"/>
                        <a:t>Auto generate reports and emails</a:t>
                      </a:r>
                    </a:p>
                  </a:txBody>
                  <a:tcPr/>
                </a:tc>
                <a:extLst>
                  <a:ext uri="{0D108BD9-81ED-4DB2-BD59-A6C34878D82A}">
                    <a16:rowId xmlns:a16="http://schemas.microsoft.com/office/drawing/2014/main" val="600283312"/>
                  </a:ext>
                </a:extLst>
              </a:tr>
              <a:tr h="640080">
                <a:tc>
                  <a:txBody>
                    <a:bodyPr/>
                    <a:lstStyle/>
                    <a:p>
                      <a:r>
                        <a:rPr lang="en-US" dirty="0"/>
                        <a:t>Raises more questions by investor, when not enough details are provided</a:t>
                      </a:r>
                    </a:p>
                  </a:txBody>
                  <a:tcPr/>
                </a:tc>
                <a:tc>
                  <a:txBody>
                    <a:bodyPr/>
                    <a:lstStyle/>
                    <a:p>
                      <a:r>
                        <a:rPr lang="en-US" dirty="0"/>
                        <a:t>With Net Sheet in the marketing report, which provides details from the beginning of leaseback, every month. Which reduces inquiries.</a:t>
                      </a:r>
                    </a:p>
                  </a:txBody>
                  <a:tcPr/>
                </a:tc>
                <a:extLst>
                  <a:ext uri="{0D108BD9-81ED-4DB2-BD59-A6C34878D82A}">
                    <a16:rowId xmlns:a16="http://schemas.microsoft.com/office/drawing/2014/main" val="128184366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E2D9B-EA46-3C5D-A4F6-2389AAE941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647E0-30E7-8A24-FE40-5AFC5DA3F031}"/>
              </a:ext>
            </a:extLst>
          </p:cNvPr>
          <p:cNvSpPr>
            <a:spLocks noGrp="1"/>
          </p:cNvSpPr>
          <p:nvPr>
            <p:ph type="title"/>
          </p:nvPr>
        </p:nvSpPr>
        <p:spPr/>
        <p:txBody>
          <a:bodyPr>
            <a:normAutofit fontScale="90000"/>
          </a:bodyPr>
          <a:lstStyle/>
          <a:p>
            <a:r>
              <a:rPr lang="en-US" dirty="0"/>
              <a:t>Flight Leaseback Pro - Dashboard</a:t>
            </a:r>
          </a:p>
        </p:txBody>
      </p:sp>
      <p:pic>
        <p:nvPicPr>
          <p:cNvPr id="7" name="Content Placeholder 6">
            <a:extLst>
              <a:ext uri="{FF2B5EF4-FFF2-40B4-BE49-F238E27FC236}">
                <a16:creationId xmlns:a16="http://schemas.microsoft.com/office/drawing/2014/main" id="{D65B5221-D140-58C3-2C01-8C59AF0F0397}"/>
              </a:ext>
            </a:extLst>
          </p:cNvPr>
          <p:cNvPicPr>
            <a:picLocks noGrp="1" noChangeAspect="1"/>
          </p:cNvPicPr>
          <p:nvPr>
            <p:ph idx="1"/>
          </p:nvPr>
        </p:nvPicPr>
        <p:blipFill>
          <a:blip r:embed="rId3"/>
          <a:stretch>
            <a:fillRect/>
          </a:stretch>
        </p:blipFill>
        <p:spPr>
          <a:xfrm>
            <a:off x="457200" y="1066800"/>
            <a:ext cx="8229600" cy="4267200"/>
          </a:xfrm>
          <a:prstGeom prst="rect">
            <a:avLst/>
          </a:prstGeom>
        </p:spPr>
      </p:pic>
      <p:sp>
        <p:nvSpPr>
          <p:cNvPr id="9" name="TextBox 8">
            <a:extLst>
              <a:ext uri="{FF2B5EF4-FFF2-40B4-BE49-F238E27FC236}">
                <a16:creationId xmlns:a16="http://schemas.microsoft.com/office/drawing/2014/main" id="{4C833EB6-8DEA-3673-89EF-5C42B3D043A1}"/>
              </a:ext>
            </a:extLst>
          </p:cNvPr>
          <p:cNvSpPr txBox="1"/>
          <p:nvPr/>
        </p:nvSpPr>
        <p:spPr>
          <a:xfrm>
            <a:off x="350212" y="6145768"/>
            <a:ext cx="8424526" cy="646331"/>
          </a:xfrm>
          <a:prstGeom prst="rect">
            <a:avLst/>
          </a:prstGeom>
          <a:noFill/>
        </p:spPr>
        <p:txBody>
          <a:bodyPr wrap="square">
            <a:spAutoFit/>
          </a:bodyPr>
          <a:lstStyle/>
          <a:p>
            <a:r>
              <a:rPr lang="en-US" sz="1800" dirty="0"/>
              <a:t>Note: Accounting information is only available to the user who has been granted accounting role.</a:t>
            </a:r>
            <a:endParaRPr lang="en-US" dirty="0"/>
          </a:p>
        </p:txBody>
      </p:sp>
    </p:spTree>
    <p:extLst>
      <p:ext uri="{BB962C8B-B14F-4D97-AF65-F5344CB8AC3E}">
        <p14:creationId xmlns:p14="http://schemas.microsoft.com/office/powerpoint/2010/main" val="136164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E48C8-402B-08AE-A4A8-11EB3D7176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4F732-4078-36BE-2D2D-FA895985CEDF}"/>
              </a:ext>
            </a:extLst>
          </p:cNvPr>
          <p:cNvSpPr>
            <a:spLocks noGrp="1"/>
          </p:cNvSpPr>
          <p:nvPr>
            <p:ph type="title"/>
          </p:nvPr>
        </p:nvSpPr>
        <p:spPr/>
        <p:txBody>
          <a:bodyPr>
            <a:normAutofit fontScale="90000"/>
          </a:bodyPr>
          <a:lstStyle/>
          <a:p>
            <a:r>
              <a:rPr lang="en-US" dirty="0"/>
              <a:t>Flight Leaseback Pro - Dashboard</a:t>
            </a:r>
          </a:p>
        </p:txBody>
      </p:sp>
      <p:pic>
        <p:nvPicPr>
          <p:cNvPr id="6" name="Content Placeholder 5">
            <a:extLst>
              <a:ext uri="{FF2B5EF4-FFF2-40B4-BE49-F238E27FC236}">
                <a16:creationId xmlns:a16="http://schemas.microsoft.com/office/drawing/2014/main" id="{01C84162-ABAC-0296-4A67-9A1CE293FA27}"/>
              </a:ext>
            </a:extLst>
          </p:cNvPr>
          <p:cNvPicPr>
            <a:picLocks noGrp="1" noChangeAspect="1"/>
          </p:cNvPicPr>
          <p:nvPr>
            <p:ph idx="1"/>
          </p:nvPr>
        </p:nvPicPr>
        <p:blipFill>
          <a:blip r:embed="rId3"/>
          <a:stretch>
            <a:fillRect/>
          </a:stretch>
        </p:blipFill>
        <p:spPr>
          <a:xfrm>
            <a:off x="457200" y="1143000"/>
            <a:ext cx="8229600" cy="4267200"/>
          </a:xfrm>
          <a:prstGeom prst="rect">
            <a:avLst/>
          </a:prstGeom>
        </p:spPr>
      </p:pic>
      <p:sp>
        <p:nvSpPr>
          <p:cNvPr id="11" name="TextBox 10">
            <a:extLst>
              <a:ext uri="{FF2B5EF4-FFF2-40B4-BE49-F238E27FC236}">
                <a16:creationId xmlns:a16="http://schemas.microsoft.com/office/drawing/2014/main" id="{FD3F29D7-35E7-EC7A-C50E-2363D88361E8}"/>
              </a:ext>
            </a:extLst>
          </p:cNvPr>
          <p:cNvSpPr txBox="1"/>
          <p:nvPr/>
        </p:nvSpPr>
        <p:spPr>
          <a:xfrm>
            <a:off x="350212" y="6145768"/>
            <a:ext cx="8424526" cy="646331"/>
          </a:xfrm>
          <a:prstGeom prst="rect">
            <a:avLst/>
          </a:prstGeom>
          <a:noFill/>
        </p:spPr>
        <p:txBody>
          <a:bodyPr wrap="square">
            <a:spAutoFit/>
          </a:bodyPr>
          <a:lstStyle/>
          <a:p>
            <a:r>
              <a:rPr lang="en-US" sz="1800" dirty="0"/>
              <a:t>Note: Accounting information is only available to the user who has been granted accounting role.</a:t>
            </a:r>
            <a:endParaRPr lang="en-US" dirty="0"/>
          </a:p>
        </p:txBody>
      </p:sp>
    </p:spTree>
    <p:extLst>
      <p:ext uri="{BB962C8B-B14F-4D97-AF65-F5344CB8AC3E}">
        <p14:creationId xmlns:p14="http://schemas.microsoft.com/office/powerpoint/2010/main" val="133460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DA146-499D-E631-D753-1F8B0C48B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2A66D-4C37-9306-D20D-A1DA604A7993}"/>
              </a:ext>
            </a:extLst>
          </p:cNvPr>
          <p:cNvSpPr>
            <a:spLocks noGrp="1"/>
          </p:cNvSpPr>
          <p:nvPr>
            <p:ph type="title"/>
          </p:nvPr>
        </p:nvSpPr>
        <p:spPr/>
        <p:txBody>
          <a:bodyPr>
            <a:normAutofit fontScale="90000"/>
          </a:bodyPr>
          <a:lstStyle/>
          <a:p>
            <a:r>
              <a:rPr lang="en-US" dirty="0"/>
              <a:t>Flight Leaseback Pro – Aircraft Detail</a:t>
            </a:r>
          </a:p>
        </p:txBody>
      </p:sp>
      <p:sp>
        <p:nvSpPr>
          <p:cNvPr id="11" name="TextBox 10">
            <a:extLst>
              <a:ext uri="{FF2B5EF4-FFF2-40B4-BE49-F238E27FC236}">
                <a16:creationId xmlns:a16="http://schemas.microsoft.com/office/drawing/2014/main" id="{0481A1EE-F20A-7F64-9D24-EB331C32F9E2}"/>
              </a:ext>
            </a:extLst>
          </p:cNvPr>
          <p:cNvSpPr txBox="1"/>
          <p:nvPr/>
        </p:nvSpPr>
        <p:spPr>
          <a:xfrm>
            <a:off x="369262" y="4976336"/>
            <a:ext cx="8424526" cy="923330"/>
          </a:xfrm>
          <a:prstGeom prst="rect">
            <a:avLst/>
          </a:prstGeom>
          <a:noFill/>
        </p:spPr>
        <p:txBody>
          <a:bodyPr wrap="square">
            <a:spAutoFit/>
          </a:bodyPr>
          <a:lstStyle/>
          <a:p>
            <a:r>
              <a:rPr lang="en-US" sz="1800" dirty="0"/>
              <a:t>Note: </a:t>
            </a:r>
          </a:p>
          <a:p>
            <a:r>
              <a:rPr lang="en-US" sz="1800" dirty="0"/>
              <a:t>Drill-down display an aircraft related information and allows to edit if you have proper permissions. Tabs are collapsable and expandable.</a:t>
            </a:r>
            <a:endParaRPr lang="en-US" dirty="0"/>
          </a:p>
        </p:txBody>
      </p:sp>
      <p:sp>
        <p:nvSpPr>
          <p:cNvPr id="4" name="Content Placeholder 3">
            <a:extLst>
              <a:ext uri="{FF2B5EF4-FFF2-40B4-BE49-F238E27FC236}">
                <a16:creationId xmlns:a16="http://schemas.microsoft.com/office/drawing/2014/main" id="{B70D0EFF-6B5E-3656-67B2-6761DDAC8D2E}"/>
              </a:ext>
            </a:extLst>
          </p:cNvPr>
          <p:cNvSpPr>
            <a:spLocks noGrp="1"/>
          </p:cNvSpPr>
          <p:nvPr>
            <p:ph idx="1"/>
          </p:nvPr>
        </p:nvSpPr>
        <p:spPr>
          <a:xfrm>
            <a:off x="457200" y="990600"/>
            <a:ext cx="8229600" cy="3581400"/>
          </a:xfrm>
        </p:spPr>
        <p:txBody>
          <a:bodyPr/>
          <a:lstStyle/>
          <a:p>
            <a:endParaRPr lang="en-US" dirty="0"/>
          </a:p>
        </p:txBody>
      </p:sp>
      <p:pic>
        <p:nvPicPr>
          <p:cNvPr id="9" name="Picture 8">
            <a:extLst>
              <a:ext uri="{FF2B5EF4-FFF2-40B4-BE49-F238E27FC236}">
                <a16:creationId xmlns:a16="http://schemas.microsoft.com/office/drawing/2014/main" id="{9BAC3C66-8356-3DC2-36C3-6440F641EF19}"/>
              </a:ext>
            </a:extLst>
          </p:cNvPr>
          <p:cNvPicPr>
            <a:picLocks noChangeAspect="1"/>
          </p:cNvPicPr>
          <p:nvPr/>
        </p:nvPicPr>
        <p:blipFill>
          <a:blip r:embed="rId3"/>
          <a:stretch>
            <a:fillRect/>
          </a:stretch>
        </p:blipFill>
        <p:spPr>
          <a:xfrm>
            <a:off x="442452" y="1161216"/>
            <a:ext cx="8244348" cy="3639384"/>
          </a:xfrm>
          <a:prstGeom prst="rect">
            <a:avLst/>
          </a:prstGeom>
        </p:spPr>
      </p:pic>
    </p:spTree>
    <p:extLst>
      <p:ext uri="{BB962C8B-B14F-4D97-AF65-F5344CB8AC3E}">
        <p14:creationId xmlns:p14="http://schemas.microsoft.com/office/powerpoint/2010/main" val="266881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99071-9A43-30B0-1DFD-1E2C43F8D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B4E86-DDF1-11CD-AD33-FEADEE2EFF33}"/>
              </a:ext>
            </a:extLst>
          </p:cNvPr>
          <p:cNvSpPr>
            <a:spLocks noGrp="1"/>
          </p:cNvSpPr>
          <p:nvPr>
            <p:ph type="title"/>
          </p:nvPr>
        </p:nvSpPr>
        <p:spPr/>
        <p:txBody>
          <a:bodyPr>
            <a:normAutofit fontScale="90000"/>
          </a:bodyPr>
          <a:lstStyle/>
          <a:p>
            <a:r>
              <a:rPr lang="en-US" dirty="0"/>
              <a:t>Flight Leaseback Pro – Aircraft Detail</a:t>
            </a:r>
          </a:p>
        </p:txBody>
      </p:sp>
      <p:sp>
        <p:nvSpPr>
          <p:cNvPr id="11" name="TextBox 10">
            <a:extLst>
              <a:ext uri="{FF2B5EF4-FFF2-40B4-BE49-F238E27FC236}">
                <a16:creationId xmlns:a16="http://schemas.microsoft.com/office/drawing/2014/main" id="{F08A71EA-DAB2-F6CE-A41F-FB5C47F2600C}"/>
              </a:ext>
            </a:extLst>
          </p:cNvPr>
          <p:cNvSpPr txBox="1"/>
          <p:nvPr/>
        </p:nvSpPr>
        <p:spPr>
          <a:xfrm>
            <a:off x="457200" y="5829300"/>
            <a:ext cx="8157826" cy="923330"/>
          </a:xfrm>
          <a:prstGeom prst="rect">
            <a:avLst/>
          </a:prstGeom>
          <a:noFill/>
        </p:spPr>
        <p:txBody>
          <a:bodyPr wrap="square">
            <a:spAutoFit/>
          </a:bodyPr>
          <a:lstStyle/>
          <a:p>
            <a:r>
              <a:rPr lang="en-US" sz="1800" dirty="0"/>
              <a:t>Note: </a:t>
            </a:r>
          </a:p>
          <a:p>
            <a:r>
              <a:rPr lang="en-US" sz="1800" dirty="0"/>
              <a:t>Allows you to upload aircraft picture. </a:t>
            </a:r>
          </a:p>
          <a:p>
            <a:r>
              <a:rPr lang="en-US" sz="1800" dirty="0"/>
              <a:t>Also, each dataset maintains audit information .</a:t>
            </a:r>
            <a:endParaRPr lang="en-US" dirty="0"/>
          </a:p>
        </p:txBody>
      </p:sp>
      <p:sp>
        <p:nvSpPr>
          <p:cNvPr id="4" name="Content Placeholder 3">
            <a:extLst>
              <a:ext uri="{FF2B5EF4-FFF2-40B4-BE49-F238E27FC236}">
                <a16:creationId xmlns:a16="http://schemas.microsoft.com/office/drawing/2014/main" id="{BA102B18-8F82-9534-5A5F-FA1D21B684D8}"/>
              </a:ext>
            </a:extLst>
          </p:cNvPr>
          <p:cNvSpPr>
            <a:spLocks noGrp="1"/>
          </p:cNvSpPr>
          <p:nvPr>
            <p:ph idx="1"/>
          </p:nvPr>
        </p:nvSpPr>
        <p:spPr>
          <a:xfrm>
            <a:off x="457200" y="990600"/>
            <a:ext cx="8229600" cy="3581400"/>
          </a:xfrm>
        </p:spPr>
        <p:txBody>
          <a:bodyPr/>
          <a:lstStyle/>
          <a:p>
            <a:endParaRPr lang="en-US" dirty="0"/>
          </a:p>
        </p:txBody>
      </p:sp>
      <p:pic>
        <p:nvPicPr>
          <p:cNvPr id="7" name="Picture 6">
            <a:extLst>
              <a:ext uri="{FF2B5EF4-FFF2-40B4-BE49-F238E27FC236}">
                <a16:creationId xmlns:a16="http://schemas.microsoft.com/office/drawing/2014/main" id="{A404962E-E760-DC61-7EAA-642815D8C5B0}"/>
              </a:ext>
            </a:extLst>
          </p:cNvPr>
          <p:cNvPicPr>
            <a:picLocks noChangeAspect="1"/>
          </p:cNvPicPr>
          <p:nvPr/>
        </p:nvPicPr>
        <p:blipFill>
          <a:blip r:embed="rId3"/>
          <a:stretch>
            <a:fillRect/>
          </a:stretch>
        </p:blipFill>
        <p:spPr>
          <a:xfrm>
            <a:off x="457201" y="1106045"/>
            <a:ext cx="8229600" cy="4706430"/>
          </a:xfrm>
          <a:prstGeom prst="rect">
            <a:avLst/>
          </a:prstGeom>
        </p:spPr>
      </p:pic>
    </p:spTree>
    <p:extLst>
      <p:ext uri="{BB962C8B-B14F-4D97-AF65-F5344CB8AC3E}">
        <p14:creationId xmlns:p14="http://schemas.microsoft.com/office/powerpoint/2010/main" val="2458920925"/>
      </p:ext>
    </p:extLst>
  </p:cSld>
  <p:clrMapOvr>
    <a:masterClrMapping/>
  </p:clrMapOvr>
</p:sld>
</file>

<file path=ppt/theme/theme1.xml><?xml version="1.0" encoding="utf-8"?>
<a:theme xmlns:a="http://schemas.openxmlformats.org/drawingml/2006/main" name="MSI (TM) PowerPoint Templat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MSI (TM) PowerPoint Template</Template>
  <TotalTime>1855</TotalTime>
  <Words>2247</Words>
  <Application>Microsoft Office PowerPoint</Application>
  <PresentationFormat>On-screen Show (4:3)</PresentationFormat>
  <Paragraphs>249</Paragraphs>
  <Slides>41</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Cambria</vt:lpstr>
      <vt:lpstr>Times</vt:lpstr>
      <vt:lpstr>Wingdings</vt:lpstr>
      <vt:lpstr>MSI (TM) PowerPoint Template</vt:lpstr>
      <vt:lpstr>Flight Leaseback Pro</vt:lpstr>
      <vt:lpstr>Business Problem Statement</vt:lpstr>
      <vt:lpstr>Business Problem Statement</vt:lpstr>
      <vt:lpstr>Business Problem Statement</vt:lpstr>
      <vt:lpstr>The Difference</vt:lpstr>
      <vt:lpstr>Flight Leaseback Pro - Dashboard</vt:lpstr>
      <vt:lpstr>Flight Leaseback Pro - Dashboard</vt:lpstr>
      <vt:lpstr>Flight Leaseback Pro – Aircraft Detail</vt:lpstr>
      <vt:lpstr>Flight Leaseback Pro – Aircraft Detail</vt:lpstr>
      <vt:lpstr>Flight Leaseback Pro - Aircraft Detail</vt:lpstr>
      <vt:lpstr>Flight Leaseback Pro - Aircraft Detail</vt:lpstr>
      <vt:lpstr>Flight Leaseback Pro - Aircraft Detail</vt:lpstr>
      <vt:lpstr>Flight Leaseback Pro - Aircraft Detail</vt:lpstr>
      <vt:lpstr>Flight Leaseback Pro - Aircraft Detail</vt:lpstr>
      <vt:lpstr>Flight Leaseback Pro - Aircraft Detail</vt:lpstr>
      <vt:lpstr>Flight Leaseback Pro - Aircraft Detail</vt:lpstr>
      <vt:lpstr>Flight Leaseback Pro - Aircraft Detail</vt:lpstr>
      <vt:lpstr>Flight Leaseback Pro – Data Upload</vt:lpstr>
      <vt:lpstr>Flight Leaseback Pro – Data Upload</vt:lpstr>
      <vt:lpstr>Flight Leaseback Pro – Data Upload</vt:lpstr>
      <vt:lpstr>Flight Leaseback Pro – Data Upload</vt:lpstr>
      <vt:lpstr>Flight Leaseback Pro – Data Upload</vt:lpstr>
      <vt:lpstr>Flight Leaseback Pro – Data Upload</vt:lpstr>
      <vt:lpstr>Flight Leaseback Pro – Data Admin</vt:lpstr>
      <vt:lpstr>Flight Leaseback Pro – Accounting</vt:lpstr>
      <vt:lpstr>Flight Leaseback Pro – Accounting</vt:lpstr>
      <vt:lpstr>Flight Leaseback Pro – Accounting</vt:lpstr>
      <vt:lpstr>Flight Leaseback Pro – Accounting</vt:lpstr>
      <vt:lpstr>Flight Leaseback Pro – Accounting</vt:lpstr>
      <vt:lpstr>Flight Leaseback Pro – Accounting</vt:lpstr>
      <vt:lpstr>Flight Leaseback Pro – Accounting</vt:lpstr>
      <vt:lpstr>Flight Leaseback Pro – Accounting</vt:lpstr>
      <vt:lpstr>Flight Leaseback Pro – Accounting</vt:lpstr>
      <vt:lpstr>Flight Leaseback Pro – Accounting</vt:lpstr>
      <vt:lpstr>Flight Leaseback Pro – Accounting</vt:lpstr>
      <vt:lpstr>Flight Leaseback Pro – Accounting</vt:lpstr>
      <vt:lpstr>Flight Leaseback Pro – Accounting</vt:lpstr>
      <vt:lpstr>Summary</vt:lpstr>
      <vt:lpstr>Summary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 and Data Certification </dc:title>
  <dc:creator>kbshukla</dc:creator>
  <cp:lastModifiedBy>Kashyap Shukla</cp:lastModifiedBy>
  <cp:revision>315</cp:revision>
  <dcterms:created xsi:type="dcterms:W3CDTF">2006-08-16T00:00:00Z</dcterms:created>
  <dcterms:modified xsi:type="dcterms:W3CDTF">2026-07-04T20:53:55Z</dcterms:modified>
</cp:coreProperties>
</file>